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72"/>
  </p:notesMasterIdLst>
  <p:handoutMasterIdLst>
    <p:handoutMasterId r:id="rId73"/>
  </p:handoutMasterIdLst>
  <p:sldIdLst>
    <p:sldId id="361" r:id="rId2"/>
    <p:sldId id="397" r:id="rId3"/>
    <p:sldId id="398" r:id="rId4"/>
    <p:sldId id="399" r:id="rId5"/>
    <p:sldId id="401" r:id="rId6"/>
    <p:sldId id="402" r:id="rId7"/>
    <p:sldId id="400" r:id="rId8"/>
    <p:sldId id="403" r:id="rId9"/>
    <p:sldId id="404" r:id="rId10"/>
    <p:sldId id="426" r:id="rId11"/>
    <p:sldId id="405" r:id="rId12"/>
    <p:sldId id="408" r:id="rId13"/>
    <p:sldId id="463" r:id="rId14"/>
    <p:sldId id="407" r:id="rId15"/>
    <p:sldId id="406" r:id="rId16"/>
    <p:sldId id="464" r:id="rId17"/>
    <p:sldId id="465" r:id="rId18"/>
    <p:sldId id="409" r:id="rId19"/>
    <p:sldId id="410" r:id="rId20"/>
    <p:sldId id="411" r:id="rId21"/>
    <p:sldId id="412" r:id="rId22"/>
    <p:sldId id="413" r:id="rId23"/>
    <p:sldId id="414" r:id="rId24"/>
    <p:sldId id="415" r:id="rId25"/>
    <p:sldId id="416" r:id="rId26"/>
    <p:sldId id="417" r:id="rId27"/>
    <p:sldId id="418" r:id="rId28"/>
    <p:sldId id="427" r:id="rId29"/>
    <p:sldId id="419" r:id="rId30"/>
    <p:sldId id="420" r:id="rId31"/>
    <p:sldId id="421" r:id="rId32"/>
    <p:sldId id="422" r:id="rId33"/>
    <p:sldId id="423" r:id="rId34"/>
    <p:sldId id="428" r:id="rId35"/>
    <p:sldId id="424" r:id="rId36"/>
    <p:sldId id="429" r:id="rId37"/>
    <p:sldId id="425" r:id="rId38"/>
    <p:sldId id="431" r:id="rId39"/>
    <p:sldId id="432" r:id="rId40"/>
    <p:sldId id="430" r:id="rId41"/>
    <p:sldId id="433" r:id="rId42"/>
    <p:sldId id="434" r:id="rId43"/>
    <p:sldId id="436" r:id="rId44"/>
    <p:sldId id="437" r:id="rId45"/>
    <p:sldId id="439" r:id="rId46"/>
    <p:sldId id="440" r:id="rId47"/>
    <p:sldId id="441" r:id="rId48"/>
    <p:sldId id="442" r:id="rId49"/>
    <p:sldId id="445" r:id="rId50"/>
    <p:sldId id="444" r:id="rId51"/>
    <p:sldId id="446" r:id="rId52"/>
    <p:sldId id="447" r:id="rId53"/>
    <p:sldId id="451" r:id="rId54"/>
    <p:sldId id="448" r:id="rId55"/>
    <p:sldId id="449" r:id="rId56"/>
    <p:sldId id="450" r:id="rId57"/>
    <p:sldId id="452" r:id="rId58"/>
    <p:sldId id="453" r:id="rId59"/>
    <p:sldId id="454" r:id="rId60"/>
    <p:sldId id="455" r:id="rId61"/>
    <p:sldId id="456" r:id="rId62"/>
    <p:sldId id="457" r:id="rId63"/>
    <p:sldId id="458" r:id="rId64"/>
    <p:sldId id="459" r:id="rId65"/>
    <p:sldId id="435" r:id="rId66"/>
    <p:sldId id="460" r:id="rId67"/>
    <p:sldId id="462" r:id="rId68"/>
    <p:sldId id="443" r:id="rId69"/>
    <p:sldId id="461" r:id="rId70"/>
    <p:sldId id="365" r:id="rId71"/>
  </p:sldIdLst>
  <p:sldSz cx="14630400" cy="8229600"/>
  <p:notesSz cx="6797675" cy="9874250"/>
  <p:defaultTextStyle>
    <a:defPPr>
      <a:defRPr lang="de-DE"/>
    </a:defPPr>
    <a:lvl1pPr marL="0" algn="l" defTabSz="1306205" rtl="0" eaLnBrk="1" latinLnBrk="0" hangingPunct="1">
      <a:defRPr lang="de-DE" sz="2500" kern="1200">
        <a:solidFill>
          <a:schemeClr val="tx1"/>
        </a:solidFill>
        <a:latin typeface="Arial"/>
        <a:ea typeface="+mn-ea"/>
        <a:cs typeface="+mn-cs"/>
      </a:defRPr>
    </a:lvl1pPr>
    <a:lvl2pPr marL="653102" algn="l" defTabSz="1306205" rtl="0" eaLnBrk="1" latinLnBrk="0" hangingPunct="1">
      <a:buClr>
        <a:srgbClr val="FDB913"/>
      </a:buClr>
      <a:buSzPct val="100000"/>
      <a:buFont typeface="wingdings"/>
      <a:buChar char=""/>
      <a:defRPr lang="de-DE" sz="2500" kern="1200">
        <a:solidFill>
          <a:schemeClr val="tx1"/>
        </a:solidFill>
        <a:latin typeface="Arial"/>
        <a:ea typeface="+mn-ea"/>
        <a:cs typeface="+mn-cs"/>
      </a:defRPr>
    </a:lvl2pPr>
    <a:lvl3pPr marL="1306205" algn="l" defTabSz="1306205" rtl="0" eaLnBrk="1" latinLnBrk="0" hangingPunct="1">
      <a:buClr>
        <a:srgbClr val="666666"/>
      </a:buClr>
      <a:buSzPct val="80000"/>
      <a:buFont typeface="Wingdings"/>
      <a:buChar char="n"/>
      <a:defRPr lang="de-DE" sz="2000" kern="1200">
        <a:solidFill>
          <a:schemeClr val="tx1"/>
        </a:solidFill>
        <a:latin typeface="Arial"/>
        <a:ea typeface="+mn-ea"/>
        <a:cs typeface="+mn-cs"/>
      </a:defRPr>
    </a:lvl3pPr>
    <a:lvl4pPr marL="1959307" algn="l" defTabSz="1306205" rtl="0" eaLnBrk="1" latinLnBrk="0" hangingPunct="1">
      <a:buClr>
        <a:srgbClr val="666666"/>
      </a:buClr>
      <a:buSzPct val="80000"/>
      <a:buFont typeface="Arial"/>
      <a:buChar char=""/>
      <a:defRPr lang="de-DE" sz="1700" kern="1200">
        <a:solidFill>
          <a:schemeClr val="tx1"/>
        </a:solidFill>
        <a:latin typeface="Arial"/>
        <a:ea typeface="+mn-ea"/>
        <a:cs typeface="+mn-cs"/>
      </a:defRPr>
    </a:lvl4pPr>
    <a:lvl5pPr marL="2612409" algn="l" defTabSz="1306205" rtl="0" eaLnBrk="1" latinLnBrk="0" hangingPunct="1">
      <a:buClr>
        <a:srgbClr val="666666"/>
      </a:buClr>
      <a:buSzPct val="80000"/>
      <a:buFont typeface="Arial"/>
      <a:buChar char=""/>
      <a:defRPr lang="de-DE" sz="1400" kern="1200">
        <a:solidFill>
          <a:schemeClr val="tx1"/>
        </a:solidFill>
        <a:latin typeface="Arial"/>
        <a:ea typeface="+mn-ea"/>
        <a:cs typeface="+mn-cs"/>
      </a:defRPr>
    </a:lvl5pPr>
    <a:lvl6pPr marL="3265511" algn="l" defTabSz="1306205" rtl="0" eaLnBrk="1" latinLnBrk="0" hangingPunct="1">
      <a:defRPr sz="2500" kern="1200">
        <a:solidFill>
          <a:schemeClr val="tx1"/>
        </a:solidFill>
        <a:latin typeface="+mn-lt"/>
        <a:ea typeface="+mn-ea"/>
        <a:cs typeface="+mn-cs"/>
      </a:defRPr>
    </a:lvl6pPr>
    <a:lvl7pPr marL="3918614" algn="l" defTabSz="1306205" rtl="0" eaLnBrk="1" latinLnBrk="0" hangingPunct="1">
      <a:defRPr sz="2500" kern="1200">
        <a:solidFill>
          <a:schemeClr val="tx1"/>
        </a:solidFill>
        <a:latin typeface="+mn-lt"/>
        <a:ea typeface="+mn-ea"/>
        <a:cs typeface="+mn-cs"/>
      </a:defRPr>
    </a:lvl7pPr>
    <a:lvl8pPr marL="4571716" algn="l" defTabSz="1306205" rtl="0" eaLnBrk="1" latinLnBrk="0" hangingPunct="1">
      <a:defRPr sz="2500" kern="1200">
        <a:solidFill>
          <a:schemeClr val="tx1"/>
        </a:solidFill>
        <a:latin typeface="+mn-lt"/>
        <a:ea typeface="+mn-ea"/>
        <a:cs typeface="+mn-cs"/>
      </a:defRPr>
    </a:lvl8pPr>
    <a:lvl9pPr marL="5224818" algn="l" defTabSz="1306205" rtl="0" eaLnBrk="1" latinLnBrk="0" hangingPunct="1">
      <a:defRPr sz="25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285">
          <p15:clr>
            <a:srgbClr val="A4A3A4"/>
          </p15:clr>
        </p15:guide>
        <p15:guide id="4" orient="horz" pos="779">
          <p15:clr>
            <a:srgbClr val="A4A3A4"/>
          </p15:clr>
        </p15:guide>
        <p15:guide id="5" pos="7478">
          <p15:clr>
            <a:srgbClr val="A4A3A4"/>
          </p15:clr>
        </p15:guide>
        <p15:guide id="6" pos="205">
          <p15:clr>
            <a:srgbClr val="A4A3A4"/>
          </p15:clr>
        </p15:guide>
        <p15:guide id="7" pos="3849">
          <p15:clr>
            <a:srgbClr val="A4A3A4"/>
          </p15:clr>
        </p15:guide>
        <p15:guide id="8" pos="4708">
          <p15:clr>
            <a:srgbClr val="A4A3A4"/>
          </p15:clr>
        </p15:guide>
        <p15:guide id="9" pos="4812">
          <p15:clr>
            <a:srgbClr val="A4A3A4"/>
          </p15:clr>
        </p15:guide>
        <p15:guide id="10" pos="2865">
          <p15:clr>
            <a:srgbClr val="A4A3A4"/>
          </p15:clr>
        </p15:guide>
        <p15:guide id="11" pos="2956" userDrawn="1">
          <p15:clr>
            <a:srgbClr val="A4A3A4"/>
          </p15:clr>
        </p15:guide>
        <p15:guide id="12" orient="horz" pos="1542">
          <p15:clr>
            <a:srgbClr val="A4A3A4"/>
          </p15:clr>
        </p15:guide>
        <p15:guide id="13" orient="horz" pos="935">
          <p15:clr>
            <a:srgbClr val="A4A3A4"/>
          </p15:clr>
        </p15:guide>
        <p15:guide id="14" pos="8971">
          <p15:clr>
            <a:srgbClr val="A4A3A4"/>
          </p15:clr>
        </p15:guide>
        <p15:guide id="15" pos="246">
          <p15:clr>
            <a:srgbClr val="A4A3A4"/>
          </p15:clr>
        </p15:guide>
        <p15:guide id="16" pos="4618">
          <p15:clr>
            <a:srgbClr val="A4A3A4"/>
          </p15:clr>
        </p15:guide>
        <p15:guide id="17" pos="5648">
          <p15:clr>
            <a:srgbClr val="A4A3A4"/>
          </p15:clr>
        </p15:guide>
        <p15:guide id="18" pos="5773">
          <p15:clr>
            <a:srgbClr val="A4A3A4"/>
          </p15:clr>
        </p15:guide>
        <p15:guide id="19" pos="3437">
          <p15:clr>
            <a:srgbClr val="A4A3A4"/>
          </p15:clr>
        </p15:guide>
        <p15:guide id="20" pos="3546">
          <p15:clr>
            <a:srgbClr val="A4A3A4"/>
          </p15:clr>
        </p15:guide>
      </p15:sldGuideLst>
    </p:ext>
    <p:ext uri="{2D200454-40CA-4A62-9FC3-DE9A4176ACB9}">
      <p15:notesGuideLst xmlns:p15="http://schemas.microsoft.com/office/powerpoint/2012/main">
        <p15:guide id="1" orient="horz" pos="3110">
          <p15:clr>
            <a:srgbClr val="A4A3A4"/>
          </p15:clr>
        </p15:guide>
        <p15:guide id="2" pos="351">
          <p15:clr>
            <a:srgbClr val="A4A3A4"/>
          </p15:clr>
        </p15:guide>
        <p15:guide id="3" pos="395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9999"/>
    <a:srgbClr val="00B0F0"/>
    <a:srgbClr val="003764"/>
    <a:srgbClr val="6A813B"/>
    <a:srgbClr val="C00000"/>
    <a:srgbClr val="003283"/>
    <a:srgbClr val="63A70A"/>
    <a:srgbClr val="336600"/>
    <a:srgbClr val="666666"/>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91" autoAdjust="0"/>
    <p:restoredTop sz="74704" autoAdjust="0"/>
  </p:normalViewPr>
  <p:slideViewPr>
    <p:cSldViewPr snapToGrid="0" showGuides="1">
      <p:cViewPr>
        <p:scale>
          <a:sx n="51" d="100"/>
          <a:sy n="51" d="100"/>
        </p:scale>
        <p:origin x="946" y="43"/>
      </p:cViewPr>
      <p:guideLst>
        <p:guide orient="horz" pos="1285"/>
        <p:guide orient="horz" pos="779"/>
        <p:guide pos="7478"/>
        <p:guide pos="205"/>
        <p:guide pos="3849"/>
        <p:guide pos="4708"/>
        <p:guide pos="4812"/>
        <p:guide pos="2865"/>
        <p:guide pos="2956"/>
        <p:guide orient="horz" pos="1542"/>
        <p:guide orient="horz" pos="935"/>
        <p:guide pos="8971"/>
        <p:guide pos="246"/>
        <p:guide pos="4618"/>
        <p:guide pos="5648"/>
        <p:guide pos="5773"/>
        <p:guide pos="3437"/>
        <p:guide pos="3546"/>
      </p:guideLst>
    </p:cSldViewPr>
  </p:slid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85" d="100"/>
          <a:sy n="85" d="100"/>
        </p:scale>
        <p:origin x="-4200" y="-82"/>
      </p:cViewPr>
      <p:guideLst>
        <p:guide orient="horz" pos="3110"/>
        <p:guide pos="351"/>
        <p:guide pos="395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378824"/>
            <a:ext cx="2945659" cy="493713"/>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57213" y="661988"/>
            <a:ext cx="5715000" cy="3214687"/>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4171" y="4548205"/>
            <a:ext cx="5709333" cy="469669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31497" y="9627396"/>
            <a:ext cx="934681" cy="2217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306205" rtl="0" eaLnBrk="1" latinLnBrk="0" hangingPunct="1">
      <a:defRPr sz="1700" kern="1200">
        <a:solidFill>
          <a:schemeClr val="tx1"/>
        </a:solidFill>
        <a:latin typeface="+mn-lt"/>
        <a:ea typeface="+mn-ea"/>
        <a:cs typeface="+mn-cs"/>
      </a:defRPr>
    </a:lvl1pPr>
    <a:lvl2pPr marL="217116" indent="-217116" algn="l" defTabSz="1306205"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428518" indent="-211403" algn="l" defTabSz="1306205" rtl="0" eaLnBrk="1" latinLnBrk="0" hangingPunct="1">
      <a:buClr>
        <a:schemeClr val="accent2"/>
      </a:buClr>
      <a:buSzPct val="80000"/>
      <a:buFont typeface="Symbol" pitchFamily="18" charset="2"/>
      <a:buChar char="-"/>
      <a:defRPr sz="1400" kern="1200">
        <a:solidFill>
          <a:schemeClr val="tx1"/>
        </a:solidFill>
        <a:latin typeface="+mn-lt"/>
        <a:ea typeface="+mn-ea"/>
        <a:cs typeface="+mn-cs"/>
      </a:defRPr>
    </a:lvl3pPr>
    <a:lvl4pPr marL="809576" indent="-190488" algn="l" defTabSz="1306205" rtl="0" eaLnBrk="1" latinLnBrk="0" hangingPunct="1">
      <a:buClr>
        <a:schemeClr val="accent2"/>
      </a:buClr>
      <a:buFont typeface="Arial" pitchFamily="34" charset="0"/>
      <a:buChar char="–"/>
      <a:defRPr sz="1400" kern="1200">
        <a:solidFill>
          <a:schemeClr val="tx1"/>
        </a:solidFill>
        <a:latin typeface="+mn-lt"/>
        <a:ea typeface="+mn-ea"/>
        <a:cs typeface="+mn-cs"/>
      </a:defRPr>
    </a:lvl4pPr>
    <a:lvl5pPr marL="2612409" algn="l" defTabSz="1306205" rtl="0" eaLnBrk="1" latinLnBrk="0" hangingPunct="1">
      <a:defRPr sz="1700" kern="1200">
        <a:solidFill>
          <a:schemeClr val="tx1"/>
        </a:solidFill>
        <a:latin typeface="+mn-lt"/>
        <a:ea typeface="+mn-ea"/>
        <a:cs typeface="+mn-cs"/>
      </a:defRPr>
    </a:lvl5pPr>
    <a:lvl6pPr marL="3265511" algn="l" defTabSz="1306205" rtl="0" eaLnBrk="1" latinLnBrk="0" hangingPunct="1">
      <a:defRPr sz="1700" kern="1200">
        <a:solidFill>
          <a:schemeClr val="tx1"/>
        </a:solidFill>
        <a:latin typeface="+mn-lt"/>
        <a:ea typeface="+mn-ea"/>
        <a:cs typeface="+mn-cs"/>
      </a:defRPr>
    </a:lvl6pPr>
    <a:lvl7pPr marL="3918614" algn="l" defTabSz="1306205" rtl="0" eaLnBrk="1" latinLnBrk="0" hangingPunct="1">
      <a:defRPr sz="1700" kern="1200">
        <a:solidFill>
          <a:schemeClr val="tx1"/>
        </a:solidFill>
        <a:latin typeface="+mn-lt"/>
        <a:ea typeface="+mn-ea"/>
        <a:cs typeface="+mn-cs"/>
      </a:defRPr>
    </a:lvl7pPr>
    <a:lvl8pPr marL="4571716" algn="l" defTabSz="1306205" rtl="0" eaLnBrk="1" latinLnBrk="0" hangingPunct="1">
      <a:defRPr sz="1700" kern="1200">
        <a:solidFill>
          <a:schemeClr val="tx1"/>
        </a:solidFill>
        <a:latin typeface="+mn-lt"/>
        <a:ea typeface="+mn-ea"/>
        <a:cs typeface="+mn-cs"/>
      </a:defRPr>
    </a:lvl8pPr>
    <a:lvl9pPr marL="5224818" algn="l" defTabSz="1306205" rtl="0" eaLnBrk="1" latinLnBrk="0" hangingPunct="1">
      <a:defRPr sz="1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6191357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700" kern="1200" dirty="0">
                <a:solidFill>
                  <a:schemeClr val="tx1"/>
                </a:solidFill>
                <a:latin typeface="+mn-lt"/>
                <a:ea typeface="+mn-ea"/>
                <a:cs typeface="+mn-cs"/>
              </a:rPr>
              <a:t>即它的</a:t>
            </a:r>
            <a:r>
              <a:rPr lang="en-US" altLang="zh-CN" sz="1700" kern="1200" dirty="0">
                <a:solidFill>
                  <a:schemeClr val="tx1"/>
                </a:solidFill>
                <a:latin typeface="+mn-lt"/>
                <a:ea typeface="+mn-ea"/>
                <a:cs typeface="+mn-cs"/>
              </a:rPr>
              <a:t>query</a:t>
            </a:r>
            <a:r>
              <a:rPr lang="zh-CN" altLang="en-US" sz="1700" kern="1200" dirty="0">
                <a:solidFill>
                  <a:schemeClr val="tx1"/>
                </a:solidFill>
                <a:latin typeface="+mn-lt"/>
                <a:ea typeface="+mn-ea"/>
                <a:cs typeface="+mn-cs"/>
              </a:rPr>
              <a:t>来自于之前一级的</a:t>
            </a:r>
            <a:r>
              <a:rPr lang="en-US" altLang="zh-CN" sz="1700" kern="1200" dirty="0">
                <a:solidFill>
                  <a:schemeClr val="tx1"/>
                </a:solidFill>
                <a:latin typeface="+mn-lt"/>
                <a:ea typeface="+mn-ea"/>
                <a:cs typeface="+mn-cs"/>
              </a:rPr>
              <a:t>decoder</a:t>
            </a:r>
            <a:r>
              <a:rPr lang="zh-CN" altLang="en-US" sz="1700" kern="1200" dirty="0">
                <a:solidFill>
                  <a:schemeClr val="tx1"/>
                </a:solidFill>
                <a:latin typeface="+mn-lt"/>
                <a:ea typeface="+mn-ea"/>
                <a:cs typeface="+mn-cs"/>
              </a:rPr>
              <a:t>层的输出，但其</a:t>
            </a:r>
            <a:r>
              <a:rPr lang="en-US" altLang="zh-CN" sz="1700" kern="1200" dirty="0">
                <a:solidFill>
                  <a:schemeClr val="tx1"/>
                </a:solidFill>
                <a:latin typeface="+mn-lt"/>
                <a:ea typeface="+mn-ea"/>
                <a:cs typeface="+mn-cs"/>
              </a:rPr>
              <a:t>key</a:t>
            </a:r>
            <a:r>
              <a:rPr lang="zh-CN" altLang="en-US" sz="1700" kern="1200" dirty="0">
                <a:solidFill>
                  <a:schemeClr val="tx1"/>
                </a:solidFill>
                <a:latin typeface="+mn-lt"/>
                <a:ea typeface="+mn-ea"/>
                <a:cs typeface="+mn-cs"/>
              </a:rPr>
              <a:t>和</a:t>
            </a:r>
            <a:r>
              <a:rPr lang="en-US" altLang="zh-CN" sz="1700" kern="1200" dirty="0">
                <a:solidFill>
                  <a:schemeClr val="tx1"/>
                </a:solidFill>
                <a:latin typeface="+mn-lt"/>
                <a:ea typeface="+mn-ea"/>
                <a:cs typeface="+mn-cs"/>
              </a:rPr>
              <a:t>value</a:t>
            </a:r>
            <a:r>
              <a:rPr lang="zh-CN" altLang="en-US" sz="1700" kern="1200" dirty="0">
                <a:solidFill>
                  <a:schemeClr val="tx1"/>
                </a:solidFill>
                <a:latin typeface="+mn-lt"/>
                <a:ea typeface="+mn-ea"/>
                <a:cs typeface="+mn-cs"/>
              </a:rPr>
              <a:t>来自于</a:t>
            </a:r>
            <a:r>
              <a:rPr lang="en-US" altLang="zh-CN" sz="1700" kern="1200" dirty="0">
                <a:solidFill>
                  <a:schemeClr val="tx1"/>
                </a:solidFill>
                <a:latin typeface="+mn-lt"/>
                <a:ea typeface="+mn-ea"/>
                <a:cs typeface="+mn-cs"/>
              </a:rPr>
              <a:t>encoder</a:t>
            </a:r>
            <a:r>
              <a:rPr lang="zh-CN" altLang="en-US" sz="1700" kern="1200" dirty="0">
                <a:solidFill>
                  <a:schemeClr val="tx1"/>
                </a:solidFill>
                <a:latin typeface="+mn-lt"/>
                <a:ea typeface="+mn-ea"/>
                <a:cs typeface="+mn-cs"/>
              </a:rPr>
              <a:t>的输出，这使得</a:t>
            </a:r>
            <a:r>
              <a:rPr lang="en-US" altLang="zh-CN" sz="1700" kern="1200" dirty="0">
                <a:solidFill>
                  <a:schemeClr val="tx1"/>
                </a:solidFill>
                <a:latin typeface="+mn-lt"/>
                <a:ea typeface="+mn-ea"/>
                <a:cs typeface="+mn-cs"/>
              </a:rPr>
              <a:t>decoder</a:t>
            </a:r>
            <a:r>
              <a:rPr lang="zh-CN" altLang="en-US" sz="1700" kern="1200" dirty="0">
                <a:solidFill>
                  <a:schemeClr val="tx1"/>
                </a:solidFill>
                <a:latin typeface="+mn-lt"/>
                <a:ea typeface="+mn-ea"/>
                <a:cs typeface="+mn-cs"/>
              </a:rPr>
              <a:t>的每一个位置都可以</a:t>
            </a:r>
            <a:r>
              <a:rPr lang="en-US" altLang="zh-CN" sz="1700" kern="1200" dirty="0">
                <a:solidFill>
                  <a:schemeClr val="tx1"/>
                </a:solidFill>
                <a:latin typeface="+mn-lt"/>
                <a:ea typeface="+mn-ea"/>
                <a:cs typeface="+mn-cs"/>
              </a:rPr>
              <a:t>attend</a:t>
            </a:r>
            <a:r>
              <a:rPr lang="zh-CN" altLang="en-US" sz="1700" kern="1200" dirty="0">
                <a:solidFill>
                  <a:schemeClr val="tx1"/>
                </a:solidFill>
                <a:latin typeface="+mn-lt"/>
                <a:ea typeface="+mn-ea"/>
                <a:cs typeface="+mn-cs"/>
              </a:rPr>
              <a:t>到输入序列的每一个位置。</a:t>
            </a:r>
            <a:endParaRPr lang="zh-CN" alt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66</a:t>
            </a:fld>
            <a:endParaRPr lang="de-DE" dirty="0"/>
          </a:p>
        </p:txBody>
      </p:sp>
    </p:spTree>
    <p:extLst>
      <p:ext uri="{BB962C8B-B14F-4D97-AF65-F5344CB8AC3E}">
        <p14:creationId xmlns:p14="http://schemas.microsoft.com/office/powerpoint/2010/main" val="2905325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68</a:t>
            </a:fld>
            <a:endParaRPr lang="de-DE" dirty="0"/>
          </a:p>
        </p:txBody>
      </p:sp>
    </p:spTree>
    <p:extLst>
      <p:ext uri="{BB962C8B-B14F-4D97-AF65-F5344CB8AC3E}">
        <p14:creationId xmlns:p14="http://schemas.microsoft.com/office/powerpoint/2010/main" val="31482812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70</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291615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700" kern="1200" dirty="0">
                <a:solidFill>
                  <a:schemeClr val="tx1"/>
                </a:solidFill>
                <a:latin typeface="+mn-lt"/>
                <a:ea typeface="+mn-ea"/>
                <a:cs typeface="+mn-cs"/>
              </a:rPr>
              <a:t>纯</a:t>
            </a:r>
            <a:r>
              <a:rPr lang="en-US" altLang="zh-CN" sz="1700" kern="1200" dirty="0">
                <a:solidFill>
                  <a:schemeClr val="tx1"/>
                </a:solidFill>
                <a:latin typeface="+mn-lt"/>
                <a:ea typeface="+mn-ea"/>
                <a:cs typeface="+mn-cs"/>
              </a:rPr>
              <a:t>attention</a:t>
            </a:r>
            <a:r>
              <a:rPr lang="zh-CN" altLang="en-US" sz="1700" kern="1200" dirty="0">
                <a:solidFill>
                  <a:schemeClr val="tx1"/>
                </a:solidFill>
                <a:latin typeface="+mn-lt"/>
                <a:ea typeface="+mn-ea"/>
                <a:cs typeface="+mn-cs"/>
              </a:rPr>
              <a:t>没办法记录单词的位置信息。</a:t>
            </a:r>
            <a:endParaRPr lang="zh-CN" alt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43</a:t>
            </a:fld>
            <a:endParaRPr lang="de-DE" dirty="0"/>
          </a:p>
        </p:txBody>
      </p:sp>
    </p:spTree>
    <p:extLst>
      <p:ext uri="{BB962C8B-B14F-4D97-AF65-F5344CB8AC3E}">
        <p14:creationId xmlns:p14="http://schemas.microsoft.com/office/powerpoint/2010/main" val="1071016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单词和词组的对应，跟做翻译一样。</a:t>
            </a:r>
          </a:p>
        </p:txBody>
      </p:sp>
      <p:sp>
        <p:nvSpPr>
          <p:cNvPr id="4" name="Slide Number Placeholder 3"/>
          <p:cNvSpPr>
            <a:spLocks noGrp="1"/>
          </p:cNvSpPr>
          <p:nvPr>
            <p:ph type="sldNum" sz="quarter" idx="10"/>
          </p:nvPr>
        </p:nvSpPr>
        <p:spPr/>
        <p:txBody>
          <a:bodyPr/>
          <a:lstStyle/>
          <a:p>
            <a:fld id="{7D8C2C35-2B8A-446E-BEC0-FD36716C29AC}" type="slidenum">
              <a:rPr lang="de-DE" smtClean="0"/>
              <a:pPr/>
              <a:t>46</a:t>
            </a:fld>
            <a:endParaRPr lang="de-DE" dirty="0"/>
          </a:p>
        </p:txBody>
      </p:sp>
    </p:spTree>
    <p:extLst>
      <p:ext uri="{BB962C8B-B14F-4D97-AF65-F5344CB8AC3E}">
        <p14:creationId xmlns:p14="http://schemas.microsoft.com/office/powerpoint/2010/main" val="750175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700" kern="1200" dirty="0">
                <a:solidFill>
                  <a:schemeClr val="tx1"/>
                </a:solidFill>
                <a:latin typeface="+mn-lt"/>
                <a:ea typeface="+mn-ea"/>
                <a:cs typeface="+mn-cs"/>
              </a:rPr>
              <a:t>试图找到源语料与目标结果中的部分与部分之间的联系。也就是相关性</a:t>
            </a:r>
            <a:r>
              <a:rPr lang="en-US" altLang="zh-CN" sz="1700" kern="1200" dirty="0">
                <a:solidFill>
                  <a:schemeClr val="tx1"/>
                </a:solidFill>
                <a:latin typeface="+mn-lt"/>
                <a:ea typeface="+mn-ea"/>
                <a:cs typeface="+mn-cs"/>
              </a:rPr>
              <a:t>.</a:t>
            </a:r>
            <a:endParaRPr lang="zh-CN" alt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48</a:t>
            </a:fld>
            <a:endParaRPr lang="de-DE" dirty="0"/>
          </a:p>
        </p:txBody>
      </p:sp>
    </p:spTree>
    <p:extLst>
      <p:ext uri="{BB962C8B-B14F-4D97-AF65-F5344CB8AC3E}">
        <p14:creationId xmlns:p14="http://schemas.microsoft.com/office/powerpoint/2010/main" val="591780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当前词与句子中其他词语的一个联系。</a:t>
            </a:r>
          </a:p>
        </p:txBody>
      </p:sp>
      <p:sp>
        <p:nvSpPr>
          <p:cNvPr id="4" name="Slide Number Placeholder 3"/>
          <p:cNvSpPr>
            <a:spLocks noGrp="1"/>
          </p:cNvSpPr>
          <p:nvPr>
            <p:ph type="sldNum" sz="quarter" idx="10"/>
          </p:nvPr>
        </p:nvSpPr>
        <p:spPr/>
        <p:txBody>
          <a:bodyPr/>
          <a:lstStyle/>
          <a:p>
            <a:fld id="{7D8C2C35-2B8A-446E-BEC0-FD36716C29AC}" type="slidenum">
              <a:rPr lang="de-DE" smtClean="0"/>
              <a:pPr/>
              <a:t>49</a:t>
            </a:fld>
            <a:endParaRPr lang="de-DE" dirty="0"/>
          </a:p>
        </p:txBody>
      </p:sp>
    </p:spTree>
    <p:extLst>
      <p:ext uri="{BB962C8B-B14F-4D97-AF65-F5344CB8AC3E}">
        <p14:creationId xmlns:p14="http://schemas.microsoft.com/office/powerpoint/2010/main" val="964570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700" kern="1200" dirty="0">
                <a:solidFill>
                  <a:schemeClr val="tx1"/>
                </a:solidFill>
                <a:latin typeface="+mn-lt"/>
                <a:ea typeface="+mn-ea"/>
                <a:cs typeface="+mn-cs"/>
              </a:rPr>
              <a:t>核心部分就是</a:t>
            </a:r>
            <a:r>
              <a:rPr lang="en-US" altLang="zh-CN" sz="1700" kern="1200" dirty="0">
                <a:solidFill>
                  <a:schemeClr val="tx1"/>
                </a:solidFill>
                <a:latin typeface="+mn-lt"/>
                <a:ea typeface="+mn-ea"/>
                <a:cs typeface="+mn-cs"/>
              </a:rPr>
              <a:t>Q(query)</a:t>
            </a:r>
            <a:r>
              <a:rPr lang="zh-CN" altLang="en-US" sz="1700" kern="1200" dirty="0">
                <a:solidFill>
                  <a:schemeClr val="tx1"/>
                </a:solidFill>
                <a:latin typeface="+mn-lt"/>
                <a:ea typeface="+mn-ea"/>
                <a:cs typeface="+mn-cs"/>
              </a:rPr>
              <a:t>，</a:t>
            </a:r>
            <a:r>
              <a:rPr lang="en-US" altLang="zh-CN" sz="1700" kern="1200" dirty="0">
                <a:solidFill>
                  <a:schemeClr val="tx1"/>
                </a:solidFill>
                <a:latin typeface="+mn-lt"/>
                <a:ea typeface="+mn-ea"/>
                <a:cs typeface="+mn-cs"/>
              </a:rPr>
              <a:t>K(key)</a:t>
            </a:r>
            <a:r>
              <a:rPr lang="zh-CN" altLang="en-US" sz="1700" kern="1200" dirty="0">
                <a:solidFill>
                  <a:schemeClr val="tx1"/>
                </a:solidFill>
                <a:latin typeface="+mn-lt"/>
                <a:ea typeface="+mn-ea"/>
                <a:cs typeface="+mn-cs"/>
              </a:rPr>
              <a:t>，</a:t>
            </a:r>
            <a:r>
              <a:rPr lang="en-US" altLang="zh-CN" sz="1700" kern="1200" dirty="0">
                <a:solidFill>
                  <a:schemeClr val="tx1"/>
                </a:solidFill>
                <a:latin typeface="+mn-lt"/>
                <a:ea typeface="+mn-ea"/>
                <a:cs typeface="+mn-cs"/>
              </a:rPr>
              <a:t>V(value)</a:t>
            </a:r>
          </a:p>
          <a:p>
            <a:r>
              <a:rPr lang="zh-CN" altLang="en-US" sz="1700" b="0" i="0" kern="1200" dirty="0">
                <a:solidFill>
                  <a:schemeClr val="tx1"/>
                </a:solidFill>
                <a:effectLst/>
                <a:latin typeface="+mn-lt"/>
                <a:ea typeface="+mn-ea"/>
                <a:cs typeface="+mn-cs"/>
              </a:rPr>
              <a:t>其中  为一个</a:t>
            </a:r>
            <a:r>
              <a:rPr lang="en-US" altLang="zh-CN" sz="1700" b="0" i="0" kern="1200" dirty="0">
                <a:solidFill>
                  <a:schemeClr val="tx1"/>
                </a:solidFill>
                <a:effectLst/>
                <a:latin typeface="+mn-lt"/>
                <a:ea typeface="+mn-ea"/>
                <a:cs typeface="+mn-cs"/>
              </a:rPr>
              <a:t>query</a:t>
            </a:r>
            <a:r>
              <a:rPr lang="zh-CN" altLang="en-US" sz="1700" b="0" i="0" kern="1200" dirty="0">
                <a:solidFill>
                  <a:schemeClr val="tx1"/>
                </a:solidFill>
                <a:effectLst/>
                <a:latin typeface="+mn-lt"/>
                <a:ea typeface="+mn-ea"/>
                <a:cs typeface="+mn-cs"/>
              </a:rPr>
              <a:t>和</a:t>
            </a:r>
            <a:r>
              <a:rPr lang="en-US" altLang="zh-CN" sz="1700" b="0" i="0" kern="1200" dirty="0">
                <a:solidFill>
                  <a:schemeClr val="tx1"/>
                </a:solidFill>
                <a:effectLst/>
                <a:latin typeface="+mn-lt"/>
                <a:ea typeface="+mn-ea"/>
                <a:cs typeface="+mn-cs"/>
              </a:rPr>
              <a:t>key</a:t>
            </a:r>
            <a:r>
              <a:rPr lang="zh-CN" altLang="en-US" sz="1700" b="0" i="0" kern="1200" dirty="0">
                <a:solidFill>
                  <a:schemeClr val="tx1"/>
                </a:solidFill>
                <a:effectLst/>
                <a:latin typeface="+mn-lt"/>
                <a:ea typeface="+mn-ea"/>
                <a:cs typeface="+mn-cs"/>
              </a:rPr>
              <a:t>向量的维度</a:t>
            </a:r>
            <a:endParaRPr lang="zh-CN" alt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51</a:t>
            </a:fld>
            <a:endParaRPr lang="de-DE" dirty="0"/>
          </a:p>
        </p:txBody>
      </p:sp>
    </p:spTree>
    <p:extLst>
      <p:ext uri="{BB962C8B-B14F-4D97-AF65-F5344CB8AC3E}">
        <p14:creationId xmlns:p14="http://schemas.microsoft.com/office/powerpoint/2010/main" val="25772900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Transformer</a:t>
            </a:r>
            <a:r>
              <a:rPr lang="zh-CN" altLang="en-US" dirty="0"/>
              <a:t>里面有</a:t>
            </a:r>
            <a:r>
              <a:rPr lang="en-US" altLang="zh-CN" dirty="0"/>
              <a:t>8</a:t>
            </a:r>
            <a:r>
              <a:rPr lang="zh-CN" altLang="en-US" dirty="0"/>
              <a:t>个头</a:t>
            </a:r>
          </a:p>
        </p:txBody>
      </p:sp>
      <p:sp>
        <p:nvSpPr>
          <p:cNvPr id="4" name="Slide Number Placeholder 3"/>
          <p:cNvSpPr>
            <a:spLocks noGrp="1"/>
          </p:cNvSpPr>
          <p:nvPr>
            <p:ph type="sldNum" sz="quarter" idx="10"/>
          </p:nvPr>
        </p:nvSpPr>
        <p:spPr/>
        <p:txBody>
          <a:bodyPr/>
          <a:lstStyle/>
          <a:p>
            <a:fld id="{7D8C2C35-2B8A-446E-BEC0-FD36716C29AC}" type="slidenum">
              <a:rPr lang="de-DE" smtClean="0"/>
              <a:pPr/>
              <a:t>60</a:t>
            </a:fld>
            <a:endParaRPr lang="de-DE" dirty="0"/>
          </a:p>
        </p:txBody>
      </p:sp>
    </p:spTree>
    <p:extLst>
      <p:ext uri="{BB962C8B-B14F-4D97-AF65-F5344CB8AC3E}">
        <p14:creationId xmlns:p14="http://schemas.microsoft.com/office/powerpoint/2010/main" val="190931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61</a:t>
            </a:fld>
            <a:endParaRPr lang="de-DE" dirty="0"/>
          </a:p>
        </p:txBody>
      </p:sp>
    </p:spTree>
    <p:extLst>
      <p:ext uri="{BB962C8B-B14F-4D97-AF65-F5344CB8AC3E}">
        <p14:creationId xmlns:p14="http://schemas.microsoft.com/office/powerpoint/2010/main" val="21336132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参考了深度残差网络，防止网络退化问题。</a:t>
            </a:r>
          </a:p>
        </p:txBody>
      </p:sp>
      <p:sp>
        <p:nvSpPr>
          <p:cNvPr id="4" name="Slide Number Placeholder 3"/>
          <p:cNvSpPr>
            <a:spLocks noGrp="1"/>
          </p:cNvSpPr>
          <p:nvPr>
            <p:ph type="sldNum" sz="quarter" idx="10"/>
          </p:nvPr>
        </p:nvSpPr>
        <p:spPr/>
        <p:txBody>
          <a:bodyPr/>
          <a:lstStyle/>
          <a:p>
            <a:fld id="{7D8C2C35-2B8A-446E-BEC0-FD36716C29AC}" type="slidenum">
              <a:rPr lang="de-DE" smtClean="0"/>
              <a:pPr/>
              <a:t>63</a:t>
            </a:fld>
            <a:endParaRPr lang="de-DE" dirty="0"/>
          </a:p>
        </p:txBody>
      </p:sp>
    </p:spTree>
    <p:extLst>
      <p:ext uri="{BB962C8B-B14F-4D97-AF65-F5344CB8AC3E}">
        <p14:creationId xmlns:p14="http://schemas.microsoft.com/office/powerpoint/2010/main" val="23211853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global12.sap.com/corporate-en/legal/copyright/index.epx"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global.sap.com/corporate-de/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with picture - short">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Rectangle 2"/>
          <p:cNvSpPr/>
          <p:nvPr/>
        </p:nvSpPr>
        <p:spPr bwMode="gray">
          <a:xfrm>
            <a:off x="388699" y="0"/>
            <a:ext cx="13850633" cy="2591400"/>
          </a:xfrm>
          <a:prstGeom prst="rect">
            <a:avLst/>
          </a:prstGeom>
          <a:solidFill>
            <a:schemeClr val="bg1">
              <a:alpha val="75000"/>
            </a:schemeClr>
          </a:solidFill>
          <a:ln w="6350" algn="ctr">
            <a:noFill/>
            <a:miter lim="800000"/>
            <a:headEnd/>
            <a:tailEnd/>
          </a:ln>
        </p:spPr>
        <p:txBody>
          <a:bodyPr lIns="128563" tIns="102850" rIns="128563" bIns="102850" rtlCol="0" anchor="ctr"/>
          <a:lstStyle/>
          <a:p>
            <a:pPr marR="0" algn="ctr" defTabSz="1306205"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561453" y="388800"/>
            <a:ext cx="12740682" cy="1107739"/>
          </a:xfrm>
        </p:spPr>
        <p:txBody>
          <a:bodyPr anchor="t" anchorCtr="0">
            <a:noAutofit/>
          </a:bodyPr>
          <a:lstStyle>
            <a:lvl1pPr>
              <a:defRPr sz="7200">
                <a:solidFill>
                  <a:schemeClr val="tx1"/>
                </a:solidFill>
              </a:defRPr>
            </a:lvl1pPr>
          </a:lstStyle>
          <a:p>
            <a:r>
              <a:rPr lang="en-US" dirty="0"/>
              <a:t>Short Presentation Title</a:t>
            </a:r>
          </a:p>
        </p:txBody>
      </p:sp>
      <p:sp>
        <p:nvSpPr>
          <p:cNvPr id="5" name="Rectangle 4"/>
          <p:cNvSpPr/>
          <p:nvPr userDrawn="1"/>
        </p:nvSpPr>
        <p:spPr bwMode="gray">
          <a:xfrm>
            <a:off x="388699" y="0"/>
            <a:ext cx="13850633" cy="194401"/>
          </a:xfrm>
          <a:prstGeom prst="rect">
            <a:avLst/>
          </a:prstGeom>
          <a:solidFill>
            <a:schemeClr val="accent1"/>
          </a:solidFill>
          <a:ln w="9525" algn="ctr">
            <a:noFill/>
            <a:miter lim="800000"/>
            <a:headEnd/>
            <a:tailEnd/>
          </a:ln>
        </p:spPr>
        <p:txBody>
          <a:bodyPr lIns="128563" tIns="102850" rIns="128563" bIns="102850" rtlCol="0" anchor="ctr"/>
          <a:lstStyle/>
          <a:p>
            <a:pPr marR="0" algn="ctr" defTabSz="1306205" eaLnBrk="1" fontAlgn="base" latinLnBrk="0" hangingPunct="1">
              <a:lnSpc>
                <a:spcPct val="100000"/>
              </a:lnSpc>
              <a:spcBef>
                <a:spcPct val="50000"/>
              </a:spcBef>
              <a:spcAft>
                <a:spcPct val="0"/>
              </a:spcAft>
              <a:buClr>
                <a:srgbClr val="F0AB00"/>
              </a:buClr>
              <a:buSzPct val="80000"/>
              <a:tabLst/>
            </a:pPr>
            <a:endParaRPr kumimoji="0" lang="en-US" sz="23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561453" y="1835732"/>
            <a:ext cx="12740682" cy="677108"/>
          </a:xfrm>
        </p:spPr>
        <p:txBody>
          <a:bodyPr anchor="b" anchorCtr="0">
            <a:spAutoFit/>
          </a:bodyPr>
          <a:lstStyle>
            <a:lvl1pPr marL="0" marR="0" indent="0" algn="l" defTabSz="1306205" rtl="0" eaLnBrk="1" fontAlgn="auto" latinLnBrk="0" hangingPunct="1">
              <a:lnSpc>
                <a:spcPct val="100000"/>
              </a:lnSpc>
              <a:spcBef>
                <a:spcPts val="0"/>
              </a:spcBef>
              <a:spcAft>
                <a:spcPts val="0"/>
              </a:spcAft>
              <a:buClr>
                <a:schemeClr val="accent1"/>
              </a:buClr>
              <a:buSzPct val="80000"/>
              <a:buFontTx/>
              <a:buNone/>
              <a:tabLst/>
              <a:defRPr sz="2200" b="0">
                <a:solidFill>
                  <a:sysClr val="windowText" lastClr="000000"/>
                </a:solidFill>
              </a:defRPr>
            </a:lvl1pPr>
            <a:lvl2pPr marL="653102" indent="0" algn="ctr">
              <a:buNone/>
              <a:defRPr>
                <a:solidFill>
                  <a:schemeClr val="tx1">
                    <a:tint val="75000"/>
                  </a:schemeClr>
                </a:solidFill>
              </a:defRPr>
            </a:lvl2pPr>
            <a:lvl3pPr marL="1306205" indent="0" algn="ctr">
              <a:buNone/>
              <a:defRPr>
                <a:solidFill>
                  <a:schemeClr val="tx1">
                    <a:tint val="75000"/>
                  </a:schemeClr>
                </a:solidFill>
              </a:defRPr>
            </a:lvl3pPr>
            <a:lvl4pPr marL="1959307" indent="0" algn="ctr">
              <a:buNone/>
              <a:defRPr>
                <a:solidFill>
                  <a:schemeClr val="tx1">
                    <a:tint val="75000"/>
                  </a:schemeClr>
                </a:solidFill>
              </a:defRPr>
            </a:lvl4pPr>
            <a:lvl5pPr marL="2612409" indent="0" algn="ctr">
              <a:buNone/>
              <a:defRPr>
                <a:solidFill>
                  <a:schemeClr val="tx1">
                    <a:tint val="75000"/>
                  </a:schemeClr>
                </a:solidFill>
              </a:defRPr>
            </a:lvl5pPr>
            <a:lvl6pPr marL="3265511" indent="0" algn="ctr">
              <a:buNone/>
              <a:defRPr>
                <a:solidFill>
                  <a:schemeClr val="tx1">
                    <a:tint val="75000"/>
                  </a:schemeClr>
                </a:solidFill>
              </a:defRPr>
            </a:lvl6pPr>
            <a:lvl7pPr marL="3918614" indent="0" algn="ctr">
              <a:buNone/>
              <a:defRPr>
                <a:solidFill>
                  <a:schemeClr val="tx1">
                    <a:tint val="75000"/>
                  </a:schemeClr>
                </a:solidFill>
              </a:defRPr>
            </a:lvl7pPr>
            <a:lvl8pPr marL="4571716" indent="0" algn="ctr">
              <a:buNone/>
              <a:defRPr>
                <a:solidFill>
                  <a:schemeClr val="tx1">
                    <a:tint val="75000"/>
                  </a:schemeClr>
                </a:solidFill>
              </a:defRPr>
            </a:lvl8pPr>
            <a:lvl9pPr marL="5224818" indent="0" algn="ctr">
              <a:buNone/>
              <a:defRPr>
                <a:solidFill>
                  <a:schemeClr val="tx1">
                    <a:tint val="75000"/>
                  </a:schemeClr>
                </a:solidFill>
              </a:defRPr>
            </a:lvl9pPr>
          </a:lstStyle>
          <a:p>
            <a:r>
              <a:rPr lang="en-US" dirty="0"/>
              <a:t>Speaker’s Name, SAP (delete if not needed)</a:t>
            </a:r>
            <a:br>
              <a:rPr lang="en-US" dirty="0"/>
            </a:br>
            <a:r>
              <a:rPr lang="en-US" dirty="0"/>
              <a:t>Month 00, 2016</a:t>
            </a:r>
          </a:p>
        </p:txBody>
      </p:sp>
      <p:sp>
        <p:nvSpPr>
          <p:cNvPr id="7" name="TextBox 6"/>
          <p:cNvSpPr txBox="1"/>
          <p:nvPr/>
        </p:nvSpPr>
        <p:spPr>
          <a:xfrm rot="21360000">
            <a:off x="5008480" y="4350267"/>
            <a:ext cx="4613442" cy="338554"/>
          </a:xfrm>
          <a:prstGeom prst="rect">
            <a:avLst/>
          </a:prstGeom>
          <a:noFill/>
        </p:spPr>
        <p:txBody>
          <a:bodyPr wrap="none" lIns="0" tIns="0" rIns="0" bIns="0" rtlCol="0">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50000"/>
              </a:spcBef>
              <a:spcAft>
                <a:spcPct val="0"/>
              </a:spcAft>
              <a:buClr>
                <a:srgbClr val="F0AB00"/>
              </a:buClr>
              <a:buSzPct val="80000"/>
            </a:pPr>
            <a:r>
              <a:rPr lang="en-US" sz="2200" kern="0" dirty="0">
                <a:solidFill>
                  <a:schemeClr val="tx1"/>
                </a:solidFill>
                <a:ea typeface="Arial Unicode MS" pitchFamily="34" charset="-128"/>
                <a:cs typeface="Arial Unicode MS" pitchFamily="34" charset="-128"/>
              </a:rPr>
              <a:t>Use this title slide only with an</a:t>
            </a:r>
            <a:r>
              <a:rPr lang="en-US" sz="2200" kern="0" baseline="0" dirty="0">
                <a:solidFill>
                  <a:schemeClr val="tx1"/>
                </a:solidFill>
                <a:ea typeface="Arial Unicode MS" pitchFamily="34" charset="-128"/>
                <a:cs typeface="Arial Unicode MS" pitchFamily="34" charset="-128"/>
              </a:rPr>
              <a:t> image</a:t>
            </a:r>
            <a:endParaRPr lang="en-US" sz="2200" kern="0" dirty="0">
              <a:solidFill>
                <a:schemeClr val="tx1"/>
              </a:solidFill>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0425" y="7298780"/>
            <a:ext cx="1099824" cy="544194"/>
          </a:xfrm>
          <a:prstGeom prst="rect">
            <a:avLst/>
          </a:prstGeom>
        </p:spPr>
      </p:pic>
    </p:spTree>
    <p:extLst>
      <p:ext uri="{BB962C8B-B14F-4D97-AF65-F5344CB8AC3E}">
        <p14:creationId xmlns:p14="http://schemas.microsoft.com/office/powerpoint/2010/main" val="4293301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88699" y="2028825"/>
            <a:ext cx="13850633" cy="5269231"/>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1037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88699" y="2030400"/>
            <a:ext cx="6793591" cy="52704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7447680" y="2030400"/>
            <a:ext cx="6793591" cy="52704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805734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8699" y="388801"/>
            <a:ext cx="13850633" cy="907200"/>
          </a:xfrm>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88699" y="2030400"/>
            <a:ext cx="4487311" cy="52704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9757440" y="2030400"/>
            <a:ext cx="4487311" cy="52704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hasCustomPrompt="1"/>
          </p:nvPr>
        </p:nvSpPr>
        <p:spPr>
          <a:xfrm>
            <a:off x="5073069" y="2030400"/>
            <a:ext cx="4487311" cy="52704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00778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
        <p:nvSpPr>
          <p:cNvPr id="5" name="Picture Placeholder 4"/>
          <p:cNvSpPr>
            <a:spLocks noGrp="1"/>
          </p:cNvSpPr>
          <p:nvPr>
            <p:ph type="pic" sz="quarter" idx="10"/>
          </p:nvPr>
        </p:nvSpPr>
        <p:spPr bwMode="gray">
          <a:xfrm>
            <a:off x="9164474" y="2028825"/>
            <a:ext cx="5077408" cy="5269230"/>
          </a:xfrm>
          <a:solidFill>
            <a:schemeClr val="bg1">
              <a:lumMod val="95000"/>
            </a:schemeClr>
          </a:solidFill>
        </p:spPr>
        <p:txBody>
          <a:bodyPr tIns="1851313" anchor="t" anchorCtr="0"/>
          <a:lstStyle>
            <a:lvl1pPr algn="ctr">
              <a:defRPr b="0"/>
            </a:lvl1pPr>
          </a:lstStyle>
          <a:p>
            <a:r>
              <a:rPr lang="en-US"/>
              <a:t>Click icon to add picture</a:t>
            </a:r>
            <a:endParaRPr lang="en-US" dirty="0"/>
          </a:p>
        </p:txBody>
      </p:sp>
      <p:sp>
        <p:nvSpPr>
          <p:cNvPr id="7" name="Text Placeholder 6"/>
          <p:cNvSpPr>
            <a:spLocks noGrp="1"/>
          </p:cNvSpPr>
          <p:nvPr>
            <p:ph type="body" sz="quarter" idx="11" hasCustomPrompt="1"/>
          </p:nvPr>
        </p:nvSpPr>
        <p:spPr bwMode="gray">
          <a:xfrm>
            <a:off x="388699" y="2028825"/>
            <a:ext cx="8577706" cy="526923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26966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
        <p:nvSpPr>
          <p:cNvPr id="5" name="Picture Placeholder 4"/>
          <p:cNvSpPr>
            <a:spLocks noGrp="1"/>
          </p:cNvSpPr>
          <p:nvPr>
            <p:ph type="pic" sz="quarter" idx="10"/>
          </p:nvPr>
        </p:nvSpPr>
        <p:spPr bwMode="gray">
          <a:xfrm>
            <a:off x="7447680" y="2030401"/>
            <a:ext cx="6793591" cy="5270400"/>
          </a:xfrm>
          <a:solidFill>
            <a:schemeClr val="bg1">
              <a:lumMod val="95000"/>
            </a:schemeClr>
          </a:solidFill>
        </p:spPr>
        <p:txBody>
          <a:bodyPr vert="horz" lIns="0" tIns="1851313" rIns="0" bIns="0" rtlCol="0" anchor="t" anchorCtr="0">
            <a:noAutofit/>
          </a:bodyPr>
          <a:lstStyle>
            <a:lvl1pPr marL="0" indent="0" algn="ctr" defTabSz="1306205" rtl="0" eaLnBrk="1" latinLnBrk="0" hangingPunct="1">
              <a:spcBef>
                <a:spcPts val="2314"/>
              </a:spcBef>
              <a:buClr>
                <a:schemeClr val="accent1"/>
              </a:buClr>
              <a:buSzPct val="80000"/>
              <a:buFontTx/>
              <a:buNone/>
              <a:defRPr lang="de-DE" sz="2500" b="0" kern="1200" dirty="0">
                <a:solidFill>
                  <a:schemeClr val="tx1"/>
                </a:solidFill>
                <a:latin typeface="+mn-lt"/>
                <a:ea typeface="+mn-ea"/>
                <a:cs typeface="+mn-cs"/>
              </a:defRPr>
            </a:lvl1pPr>
          </a:lstStyle>
          <a:p>
            <a:r>
              <a:rPr lang="en-US"/>
              <a:t>Click icon to add picture</a:t>
            </a:r>
            <a:endParaRPr lang="en-US" dirty="0"/>
          </a:p>
        </p:txBody>
      </p:sp>
      <p:sp>
        <p:nvSpPr>
          <p:cNvPr id="7" name="Text Placeholder 6"/>
          <p:cNvSpPr>
            <a:spLocks noGrp="1"/>
          </p:cNvSpPr>
          <p:nvPr>
            <p:ph type="body" sz="quarter" idx="11" hasCustomPrompt="1"/>
          </p:nvPr>
        </p:nvSpPr>
        <p:spPr bwMode="gray">
          <a:xfrm>
            <a:off x="388699" y="2030401"/>
            <a:ext cx="6793591" cy="52704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70796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
        <p:nvSpPr>
          <p:cNvPr id="5" name="Picture Placeholder 4"/>
          <p:cNvSpPr>
            <a:spLocks noGrp="1"/>
          </p:cNvSpPr>
          <p:nvPr>
            <p:ph type="pic" sz="quarter" idx="10"/>
          </p:nvPr>
        </p:nvSpPr>
        <p:spPr bwMode="gray">
          <a:xfrm>
            <a:off x="5646856" y="2030401"/>
            <a:ext cx="8595026" cy="5270400"/>
          </a:xfrm>
          <a:solidFill>
            <a:schemeClr val="bg1">
              <a:lumMod val="95000"/>
            </a:schemeClr>
          </a:solidFill>
        </p:spPr>
        <p:txBody>
          <a:bodyPr vert="horz" lIns="0" tIns="1851313" rIns="0" bIns="0" rtlCol="0" anchor="t" anchorCtr="0">
            <a:noAutofit/>
          </a:bodyPr>
          <a:lstStyle>
            <a:lvl1pPr marL="0" indent="0" algn="ctr" defTabSz="1306205" rtl="0" eaLnBrk="1" latinLnBrk="0" hangingPunct="1">
              <a:spcBef>
                <a:spcPts val="2314"/>
              </a:spcBef>
              <a:buClr>
                <a:schemeClr val="accent1"/>
              </a:buClr>
              <a:buSzPct val="80000"/>
              <a:buFontTx/>
              <a:buNone/>
              <a:defRPr lang="de-DE" sz="2500" b="0" kern="1200" dirty="0">
                <a:solidFill>
                  <a:schemeClr val="tx1"/>
                </a:solidFill>
                <a:latin typeface="+mn-lt"/>
                <a:ea typeface="+mn-ea"/>
                <a:cs typeface="+mn-cs"/>
              </a:defRPr>
            </a:lvl1pPr>
          </a:lstStyle>
          <a:p>
            <a:r>
              <a:rPr lang="en-US"/>
              <a:t>Click icon to add picture</a:t>
            </a:r>
            <a:endParaRPr lang="en-US" dirty="0"/>
          </a:p>
        </p:txBody>
      </p:sp>
      <p:sp>
        <p:nvSpPr>
          <p:cNvPr id="7" name="Text Placeholder 6"/>
          <p:cNvSpPr>
            <a:spLocks noGrp="1"/>
          </p:cNvSpPr>
          <p:nvPr>
            <p:ph type="body" sz="quarter" idx="11" hasCustomPrompt="1"/>
          </p:nvPr>
        </p:nvSpPr>
        <p:spPr bwMode="gray">
          <a:xfrm>
            <a:off x="388699" y="2030401"/>
            <a:ext cx="5067706" cy="52704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58831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x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88699" y="2159500"/>
            <a:ext cx="13850633" cy="1107739"/>
          </a:xfrm>
        </p:spPr>
        <p:txBody>
          <a:bodyPr anchor="b" anchorCtr="0">
            <a:noAutofit/>
          </a:bodyPr>
          <a:lstStyle>
            <a:lvl1pPr algn="l">
              <a:defRPr sz="7200">
                <a:solidFill>
                  <a:schemeClr val="tx1"/>
                </a:solidFill>
                <a:latin typeface="+mj-lt"/>
              </a:defRPr>
            </a:lvl1pPr>
          </a:lstStyle>
          <a:p>
            <a:r>
              <a:rPr lang="en-US" dirty="0"/>
              <a:t>Click to edit text</a:t>
            </a:r>
          </a:p>
        </p:txBody>
      </p:sp>
      <p:sp>
        <p:nvSpPr>
          <p:cNvPr id="3" name="Rectangle 2"/>
          <p:cNvSpPr/>
          <p:nvPr/>
        </p:nvSpPr>
        <p:spPr bwMode="gray">
          <a:xfrm>
            <a:off x="208290" y="1305322"/>
            <a:ext cx="14163724" cy="388819"/>
          </a:xfrm>
          <a:prstGeom prst="rect">
            <a:avLst/>
          </a:prstGeom>
          <a:solidFill>
            <a:schemeClr val="bg1"/>
          </a:solidFill>
          <a:ln w="6350" algn="ctr">
            <a:noFill/>
            <a:miter lim="800000"/>
            <a:headEnd/>
            <a:tailEnd/>
          </a:ln>
        </p:spPr>
        <p:txBody>
          <a:bodyPr lIns="107973" tIns="86378" rIns="107973" bIns="86378" rtlCol="0" anchor="ctr"/>
          <a:lstStyle/>
          <a:p>
            <a:pPr marR="0" algn="ctr" defTabSz="1097006" eaLnBrk="1" fontAlgn="base" latinLnBrk="0" hangingPunct="1">
              <a:lnSpc>
                <a:spcPct val="100000"/>
              </a:lnSpc>
              <a:spcBef>
                <a:spcPct val="50000"/>
              </a:spcBef>
              <a:spcAft>
                <a:spcPct val="0"/>
              </a:spcAft>
              <a:buClr>
                <a:srgbClr val="F0AB00"/>
              </a:buClr>
              <a:buSzPct val="80000"/>
              <a:tabLst/>
            </a:pPr>
            <a:endParaRPr kumimoji="0" lang="en-US" sz="24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4" name="Rectangle 3"/>
          <p:cNvSpPr/>
          <p:nvPr userDrawn="1"/>
        </p:nvSpPr>
        <p:spPr bwMode="gray">
          <a:xfrm>
            <a:off x="208290" y="1305322"/>
            <a:ext cx="14163724" cy="388819"/>
          </a:xfrm>
          <a:prstGeom prst="rect">
            <a:avLst/>
          </a:prstGeom>
          <a:solidFill>
            <a:schemeClr val="bg1"/>
          </a:solidFill>
          <a:ln w="6350" algn="ctr">
            <a:noFill/>
            <a:miter lim="800000"/>
            <a:headEnd/>
            <a:tailEnd/>
          </a:ln>
        </p:spPr>
        <p:txBody>
          <a:bodyPr lIns="107973" tIns="86378" rIns="107973" bIns="86378" rtlCol="0" anchor="ctr"/>
          <a:lstStyle/>
          <a:p>
            <a:pPr marR="0" algn="ctr" defTabSz="1097006" eaLnBrk="1" fontAlgn="base" latinLnBrk="0" hangingPunct="1">
              <a:lnSpc>
                <a:spcPct val="100000"/>
              </a:lnSpc>
              <a:spcBef>
                <a:spcPct val="50000"/>
              </a:spcBef>
              <a:spcAft>
                <a:spcPct val="0"/>
              </a:spcAft>
              <a:buClr>
                <a:srgbClr val="F0AB00"/>
              </a:buClr>
              <a:buSzPct val="80000"/>
              <a:tabLst/>
            </a:pPr>
            <a:endParaRPr kumimoji="0" lang="en-US" sz="24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794350553"/>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88699" y="2028826"/>
            <a:ext cx="6793591" cy="2064959"/>
          </a:xfrm>
        </p:spPr>
        <p:txBody>
          <a:bodyPr/>
          <a:lstStyle>
            <a:lvl1pPr>
              <a:defRPr/>
            </a:lvl1pPr>
          </a:lstStyle>
          <a:p>
            <a:pPr lvl="0"/>
            <a:r>
              <a:rPr lang="en-US" noProof="0" dirty="0"/>
              <a:t>First level</a:t>
            </a:r>
          </a:p>
          <a:p>
            <a:pPr lvl="1"/>
            <a:r>
              <a:rPr lang="en-US" dirty="0"/>
              <a:t>Second level</a:t>
            </a:r>
          </a:p>
        </p:txBody>
      </p:sp>
      <p:sp>
        <p:nvSpPr>
          <p:cNvPr id="13" name="Text Placeholder 3"/>
          <p:cNvSpPr>
            <a:spLocks noGrp="1"/>
          </p:cNvSpPr>
          <p:nvPr>
            <p:ph type="body" sz="quarter" idx="14" hasCustomPrompt="1"/>
          </p:nvPr>
        </p:nvSpPr>
        <p:spPr>
          <a:xfrm>
            <a:off x="7447680" y="2028826"/>
            <a:ext cx="6793591" cy="2064959"/>
          </a:xfrm>
        </p:spPr>
        <p:txBody>
          <a:bodyPr/>
          <a:lstStyle>
            <a:lvl1pPr>
              <a:defRPr/>
            </a:lvl1pPr>
          </a:lstStyle>
          <a:p>
            <a:pPr lvl="0"/>
            <a:r>
              <a:rPr lang="en-US" noProof="0" dirty="0"/>
              <a:t>First level</a:t>
            </a:r>
          </a:p>
          <a:p>
            <a:pPr lvl="1"/>
            <a:r>
              <a:rPr lang="en-US" dirty="0"/>
              <a:t>Second level</a:t>
            </a:r>
          </a:p>
        </p:txBody>
      </p:sp>
      <p:sp>
        <p:nvSpPr>
          <p:cNvPr id="9" name="Picture Placeholder 4"/>
          <p:cNvSpPr>
            <a:spLocks noGrp="1"/>
          </p:cNvSpPr>
          <p:nvPr>
            <p:ph type="pic" sz="quarter" idx="15"/>
          </p:nvPr>
        </p:nvSpPr>
        <p:spPr bwMode="gray">
          <a:xfrm>
            <a:off x="388699" y="4288189"/>
            <a:ext cx="6793591" cy="3009868"/>
          </a:xfrm>
          <a:solidFill>
            <a:schemeClr val="bg1">
              <a:lumMod val="95000"/>
            </a:schemeClr>
          </a:solidFill>
        </p:spPr>
        <p:txBody>
          <a:bodyPr tIns="719956" anchor="t" anchorCtr="0"/>
          <a:lstStyle>
            <a:lvl1pPr algn="ctr">
              <a:defRPr b="0"/>
            </a:lvl1pPr>
          </a:lstStyle>
          <a:p>
            <a:r>
              <a:rPr lang="en-US"/>
              <a:t>Click icon to add picture</a:t>
            </a:r>
            <a:endParaRPr lang="en-US" dirty="0"/>
          </a:p>
        </p:txBody>
      </p:sp>
      <p:sp>
        <p:nvSpPr>
          <p:cNvPr id="11" name="Picture Placeholder 4"/>
          <p:cNvSpPr>
            <a:spLocks noGrp="1"/>
          </p:cNvSpPr>
          <p:nvPr>
            <p:ph type="pic" sz="quarter" idx="16"/>
          </p:nvPr>
        </p:nvSpPr>
        <p:spPr bwMode="gray">
          <a:xfrm>
            <a:off x="7447680" y="4288189"/>
            <a:ext cx="6793591" cy="3009868"/>
          </a:xfrm>
          <a:solidFill>
            <a:schemeClr val="bg1">
              <a:lumMod val="95000"/>
            </a:schemeClr>
          </a:solidFill>
        </p:spPr>
        <p:txBody>
          <a:bodyPr tIns="719956" anchor="t" anchorCtr="0"/>
          <a:lstStyle>
            <a:lvl1pPr algn="ctr">
              <a:defRPr b="0"/>
            </a:lvl1pPr>
          </a:lstStyle>
          <a:p>
            <a:r>
              <a:rPr lang="en-US"/>
              <a:t>Click icon to add picture</a:t>
            </a:r>
            <a:endParaRPr lang="en-US" dirty="0"/>
          </a:p>
        </p:txBody>
      </p:sp>
    </p:spTree>
    <p:extLst>
      <p:ext uri="{BB962C8B-B14F-4D97-AF65-F5344CB8AC3E}">
        <p14:creationId xmlns:p14="http://schemas.microsoft.com/office/powerpoint/2010/main" val="27202932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7" name="Content Placeholder 2"/>
          <p:cNvSpPr>
            <a:spLocks noGrp="1"/>
          </p:cNvSpPr>
          <p:nvPr>
            <p:ph idx="1" hasCustomPrompt="1"/>
          </p:nvPr>
        </p:nvSpPr>
        <p:spPr>
          <a:xfrm>
            <a:off x="388699" y="2030398"/>
            <a:ext cx="13850633" cy="5270400"/>
          </a:xfrm>
        </p:spPr>
        <p:txBody>
          <a:bodyPr tIns="0"/>
          <a:lstStyle>
            <a:lvl1pPr algn="l">
              <a:defRPr b="0"/>
            </a:lvl1pPr>
          </a:lstStyle>
          <a:p>
            <a:pPr lvl="0"/>
            <a:r>
              <a:rPr lang="en-US" dirty="0"/>
              <a:t>Click to add content</a:t>
            </a:r>
          </a:p>
        </p:txBody>
      </p:sp>
    </p:spTree>
    <p:extLst>
      <p:ext uri="{BB962C8B-B14F-4D97-AF65-F5344CB8AC3E}">
        <p14:creationId xmlns:p14="http://schemas.microsoft.com/office/powerpoint/2010/main" val="6044320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Discussion panel</a:t>
            </a:r>
          </a:p>
        </p:txBody>
      </p:sp>
      <p:sp>
        <p:nvSpPr>
          <p:cNvPr id="5" name="Text Placeholder 4"/>
          <p:cNvSpPr>
            <a:spLocks noGrp="1"/>
          </p:cNvSpPr>
          <p:nvPr>
            <p:ph type="body" sz="quarter" idx="10" hasCustomPrompt="1"/>
          </p:nvPr>
        </p:nvSpPr>
        <p:spPr>
          <a:xfrm>
            <a:off x="388699" y="2030400"/>
            <a:ext cx="13850633" cy="4061710"/>
          </a:xfrm>
        </p:spPr>
        <p:txBody>
          <a:bodyPr>
            <a:spAutoFit/>
          </a:bodyPr>
          <a:lstStyle>
            <a:lvl1pPr>
              <a:spcBef>
                <a:spcPts val="2879"/>
              </a:spcBef>
              <a:defRPr/>
            </a:lvl1pPr>
          </a:lstStyle>
          <a:p>
            <a:r>
              <a:rPr lang="en-US" dirty="0"/>
              <a:t>Title of discussion panel</a:t>
            </a:r>
          </a:p>
          <a:p>
            <a:r>
              <a:rPr lang="en-US" b="0" dirty="0"/>
              <a:t>Speaker Name, Company 1</a:t>
            </a:r>
          </a:p>
          <a:p>
            <a:r>
              <a:rPr lang="en-US" b="0" dirty="0"/>
              <a:t>Speaker Name, Company 2</a:t>
            </a:r>
          </a:p>
          <a:p>
            <a:r>
              <a:rPr lang="en-US" b="0" dirty="0"/>
              <a:t>Speaker Name, Company 3</a:t>
            </a:r>
          </a:p>
          <a:p>
            <a:r>
              <a:rPr lang="en-US" b="0" dirty="0"/>
              <a:t>Speaker Name, Company 4</a:t>
            </a:r>
          </a:p>
          <a:p>
            <a:r>
              <a:rPr lang="en-US" b="0" dirty="0"/>
              <a:t>Speaker Name, Company 5</a:t>
            </a:r>
          </a:p>
        </p:txBody>
      </p:sp>
    </p:spTree>
    <p:extLst>
      <p:ext uri="{BB962C8B-B14F-4D97-AF65-F5344CB8AC3E}">
        <p14:creationId xmlns:p14="http://schemas.microsoft.com/office/powerpoint/2010/main" val="2827807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with picture - two lines">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Rectangle 6"/>
          <p:cNvSpPr/>
          <p:nvPr/>
        </p:nvSpPr>
        <p:spPr bwMode="gray">
          <a:xfrm>
            <a:off x="388699" y="0"/>
            <a:ext cx="13850633" cy="2591400"/>
          </a:xfrm>
          <a:prstGeom prst="rect">
            <a:avLst/>
          </a:prstGeom>
          <a:solidFill>
            <a:schemeClr val="bg1">
              <a:alpha val="75000"/>
            </a:schemeClr>
          </a:solidFill>
          <a:ln w="6350" algn="ctr">
            <a:noFill/>
            <a:miter lim="800000"/>
            <a:headEnd/>
            <a:tailEnd/>
          </a:ln>
        </p:spPr>
        <p:txBody>
          <a:bodyPr lIns="128563" tIns="102850" rIns="128563" bIns="102850" rtlCol="0" anchor="b" anchorCtr="0"/>
          <a:lstStyle/>
          <a:p>
            <a:pPr marR="0" algn="ctr" defTabSz="1306205"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 name="Rectangle 9"/>
          <p:cNvSpPr/>
          <p:nvPr userDrawn="1"/>
        </p:nvSpPr>
        <p:spPr bwMode="gray">
          <a:xfrm>
            <a:off x="388699" y="0"/>
            <a:ext cx="13850633" cy="194401"/>
          </a:xfrm>
          <a:prstGeom prst="rect">
            <a:avLst/>
          </a:prstGeom>
          <a:solidFill>
            <a:schemeClr val="accent1"/>
          </a:solidFill>
          <a:ln w="9525" algn="ctr">
            <a:noFill/>
            <a:miter lim="800000"/>
            <a:headEnd/>
            <a:tailEnd/>
          </a:ln>
        </p:spPr>
        <p:txBody>
          <a:bodyPr lIns="128563" tIns="102850" rIns="128563" bIns="102850" rtlCol="0" anchor="ctr"/>
          <a:lstStyle/>
          <a:p>
            <a:pPr marR="0" algn="ctr" defTabSz="1306205" eaLnBrk="1" fontAlgn="base" latinLnBrk="0" hangingPunct="1">
              <a:lnSpc>
                <a:spcPct val="100000"/>
              </a:lnSpc>
              <a:spcBef>
                <a:spcPct val="50000"/>
              </a:spcBef>
              <a:spcAft>
                <a:spcPct val="0"/>
              </a:spcAft>
              <a:buClr>
                <a:srgbClr val="F0AB00"/>
              </a:buClr>
              <a:buSzPct val="80000"/>
              <a:tabLst/>
            </a:pPr>
            <a:endParaRPr kumimoji="0" lang="en-US" sz="23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561453" y="1834121"/>
            <a:ext cx="12740682" cy="677108"/>
          </a:xfrm>
        </p:spPr>
        <p:txBody>
          <a:bodyPr anchor="b" anchorCtr="0">
            <a:spAutoFit/>
          </a:bodyPr>
          <a:lstStyle>
            <a:lvl1pPr marL="0" marR="0" indent="0" algn="l" defTabSz="1306205" rtl="0" eaLnBrk="1" fontAlgn="auto" latinLnBrk="0" hangingPunct="1">
              <a:lnSpc>
                <a:spcPct val="100000"/>
              </a:lnSpc>
              <a:spcBef>
                <a:spcPts val="0"/>
              </a:spcBef>
              <a:spcAft>
                <a:spcPts val="0"/>
              </a:spcAft>
              <a:buClr>
                <a:schemeClr val="accent1"/>
              </a:buClr>
              <a:buSzPct val="80000"/>
              <a:buFontTx/>
              <a:buNone/>
              <a:tabLst/>
              <a:defRPr sz="2200" b="0">
                <a:solidFill>
                  <a:sysClr val="windowText" lastClr="000000"/>
                </a:solidFill>
              </a:defRPr>
            </a:lvl1pPr>
            <a:lvl2pPr marL="653102" indent="0" algn="ctr">
              <a:buNone/>
              <a:defRPr>
                <a:solidFill>
                  <a:schemeClr val="tx1">
                    <a:tint val="75000"/>
                  </a:schemeClr>
                </a:solidFill>
              </a:defRPr>
            </a:lvl2pPr>
            <a:lvl3pPr marL="1306205" indent="0" algn="ctr">
              <a:buNone/>
              <a:defRPr>
                <a:solidFill>
                  <a:schemeClr val="tx1">
                    <a:tint val="75000"/>
                  </a:schemeClr>
                </a:solidFill>
              </a:defRPr>
            </a:lvl3pPr>
            <a:lvl4pPr marL="1959307" indent="0" algn="ctr">
              <a:buNone/>
              <a:defRPr>
                <a:solidFill>
                  <a:schemeClr val="tx1">
                    <a:tint val="75000"/>
                  </a:schemeClr>
                </a:solidFill>
              </a:defRPr>
            </a:lvl4pPr>
            <a:lvl5pPr marL="2612409" indent="0" algn="ctr">
              <a:buNone/>
              <a:defRPr>
                <a:solidFill>
                  <a:schemeClr val="tx1">
                    <a:tint val="75000"/>
                  </a:schemeClr>
                </a:solidFill>
              </a:defRPr>
            </a:lvl5pPr>
            <a:lvl6pPr marL="3265511" indent="0" algn="ctr">
              <a:buNone/>
              <a:defRPr>
                <a:solidFill>
                  <a:schemeClr val="tx1">
                    <a:tint val="75000"/>
                  </a:schemeClr>
                </a:solidFill>
              </a:defRPr>
            </a:lvl6pPr>
            <a:lvl7pPr marL="3918614" indent="0" algn="ctr">
              <a:buNone/>
              <a:defRPr>
                <a:solidFill>
                  <a:schemeClr val="tx1">
                    <a:tint val="75000"/>
                  </a:schemeClr>
                </a:solidFill>
              </a:defRPr>
            </a:lvl7pPr>
            <a:lvl8pPr marL="4571716" indent="0" algn="ctr">
              <a:buNone/>
              <a:defRPr>
                <a:solidFill>
                  <a:schemeClr val="tx1">
                    <a:tint val="75000"/>
                  </a:schemeClr>
                </a:solidFill>
              </a:defRPr>
            </a:lvl8pPr>
            <a:lvl9pPr marL="5224818" indent="0" algn="ctr">
              <a:buNone/>
              <a:defRPr>
                <a:solidFill>
                  <a:schemeClr val="tx1">
                    <a:tint val="75000"/>
                  </a:schemeClr>
                </a:solidFill>
              </a:defRPr>
            </a:lvl9pPr>
          </a:lstStyle>
          <a:p>
            <a:r>
              <a:rPr lang="en-US" dirty="0"/>
              <a:t>Speaker’s Name, SAP (delete if not needed)</a:t>
            </a:r>
            <a:br>
              <a:rPr lang="en-US" dirty="0"/>
            </a:br>
            <a:r>
              <a:rPr lang="en-US" dirty="0"/>
              <a:t>Month 00, 2016</a:t>
            </a:r>
          </a:p>
        </p:txBody>
      </p:sp>
      <p:sp>
        <p:nvSpPr>
          <p:cNvPr id="9" name="Title 1"/>
          <p:cNvSpPr>
            <a:spLocks noGrp="1"/>
          </p:cNvSpPr>
          <p:nvPr>
            <p:ph type="ctrTitle" hasCustomPrompt="1"/>
          </p:nvPr>
        </p:nvSpPr>
        <p:spPr bwMode="gray">
          <a:xfrm>
            <a:off x="561453" y="388800"/>
            <a:ext cx="12740682" cy="1329287"/>
          </a:xfrm>
        </p:spPr>
        <p:txBody>
          <a:bodyPr anchor="t" anchorCtr="0">
            <a:noAutofit/>
          </a:bodyPr>
          <a:lstStyle>
            <a:lvl1pPr>
              <a:defRPr sz="4300">
                <a:solidFill>
                  <a:sysClr val="windowText" lastClr="000000"/>
                </a:solidFill>
                <a:latin typeface="+mj-lt"/>
              </a:defRPr>
            </a:lvl1pPr>
          </a:lstStyle>
          <a:p>
            <a:r>
              <a:rPr lang="en-US" sz="4300" dirty="0"/>
              <a:t>Alternate Presentation Title</a:t>
            </a:r>
            <a:br>
              <a:rPr lang="en-US" sz="4300" dirty="0"/>
            </a:br>
            <a:r>
              <a:rPr lang="en-US" sz="4300" dirty="0"/>
              <a:t>Breaks to Two Lines</a:t>
            </a:r>
            <a:endParaRPr lang="en-US" dirty="0"/>
          </a:p>
        </p:txBody>
      </p:sp>
      <p:sp>
        <p:nvSpPr>
          <p:cNvPr id="12" name="TextBox 11"/>
          <p:cNvSpPr txBox="1"/>
          <p:nvPr/>
        </p:nvSpPr>
        <p:spPr>
          <a:xfrm rot="21360000">
            <a:off x="5008480" y="4350267"/>
            <a:ext cx="4613442" cy="338554"/>
          </a:xfrm>
          <a:prstGeom prst="rect">
            <a:avLst/>
          </a:prstGeom>
          <a:noFill/>
        </p:spPr>
        <p:txBody>
          <a:bodyPr wrap="none" lIns="0" tIns="0" rIns="0" bIns="0" rtlCol="0">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50000"/>
              </a:spcBef>
              <a:spcAft>
                <a:spcPct val="0"/>
              </a:spcAft>
              <a:buClr>
                <a:srgbClr val="F0AB00"/>
              </a:buClr>
              <a:buSzPct val="80000"/>
            </a:pPr>
            <a:r>
              <a:rPr lang="en-US" sz="2200" kern="0" dirty="0">
                <a:solidFill>
                  <a:schemeClr val="tx1"/>
                </a:solidFill>
                <a:ea typeface="Arial Unicode MS" pitchFamily="34" charset="-128"/>
                <a:cs typeface="Arial Unicode MS" pitchFamily="34" charset="-128"/>
              </a:rPr>
              <a:t>Use this title slide only with an</a:t>
            </a:r>
            <a:r>
              <a:rPr lang="en-US" sz="2200" kern="0" baseline="0" dirty="0">
                <a:solidFill>
                  <a:schemeClr val="tx1"/>
                </a:solidFill>
                <a:ea typeface="Arial Unicode MS" pitchFamily="34" charset="-128"/>
                <a:cs typeface="Arial Unicode MS" pitchFamily="34" charset="-128"/>
              </a:rPr>
              <a:t> image</a:t>
            </a:r>
            <a:endParaRPr lang="en-US" sz="2200" kern="0" dirty="0">
              <a:solidFill>
                <a:schemeClr val="tx1"/>
              </a:solidFill>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0425" y="7298780"/>
            <a:ext cx="1099824" cy="544194"/>
          </a:xfrm>
          <a:prstGeom prst="rect">
            <a:avLst/>
          </a:prstGeom>
        </p:spPr>
      </p:pic>
      <p:pic>
        <p:nvPicPr>
          <p:cNvPr id="11" name="Picture 10"/>
          <p:cNvPicPr>
            <a:picLocks noChangeAspect="1"/>
          </p:cNvPicPr>
          <p:nvPr userDrawn="1"/>
        </p:nvPicPr>
        <p:blipFill>
          <a:blip r:embed="rId3"/>
          <a:stretch>
            <a:fillRect/>
          </a:stretch>
        </p:blipFill>
        <p:spPr>
          <a:xfrm>
            <a:off x="10441966" y="7298780"/>
            <a:ext cx="4402985" cy="775299"/>
          </a:xfrm>
          <a:prstGeom prst="rect">
            <a:avLst/>
          </a:prstGeom>
        </p:spPr>
      </p:pic>
    </p:spTree>
    <p:extLst>
      <p:ext uri="{BB962C8B-B14F-4D97-AF65-F5344CB8AC3E}">
        <p14:creationId xmlns:p14="http://schemas.microsoft.com/office/powerpoint/2010/main" val="15749080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bwMode="gray">
          <a:xfrm>
            <a:off x="388699" y="0"/>
            <a:ext cx="13850633" cy="194401"/>
          </a:xfrm>
          <a:prstGeom prst="rect">
            <a:avLst/>
          </a:prstGeom>
          <a:solidFill>
            <a:schemeClr val="accent1"/>
          </a:solidFill>
          <a:ln w="9525" algn="ctr">
            <a:noFill/>
            <a:miter lim="800000"/>
            <a:headEnd/>
            <a:tailEnd/>
          </a:ln>
        </p:spPr>
        <p:txBody>
          <a:bodyPr lIns="128563" tIns="102850" rIns="128563" bIns="102850" rtlCol="0" anchor="ctr"/>
          <a:lstStyle/>
          <a:p>
            <a:pPr marR="0" algn="ctr" defTabSz="1306205" eaLnBrk="1" fontAlgn="base" latinLnBrk="0" hangingPunct="1">
              <a:lnSpc>
                <a:spcPct val="100000"/>
              </a:lnSpc>
              <a:spcBef>
                <a:spcPct val="50000"/>
              </a:spcBef>
              <a:spcAft>
                <a:spcPct val="0"/>
              </a:spcAft>
              <a:buClr>
                <a:srgbClr val="F0AB00"/>
              </a:buClr>
              <a:buSzPct val="80000"/>
              <a:tabLst/>
            </a:pPr>
            <a:endParaRPr kumimoji="0" lang="en-US" sz="23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 name="Rectangle 9"/>
          <p:cNvSpPr/>
          <p:nvPr userDrawn="1"/>
        </p:nvSpPr>
        <p:spPr bwMode="gray">
          <a:xfrm>
            <a:off x="208290" y="1305322"/>
            <a:ext cx="14163724" cy="388819"/>
          </a:xfrm>
          <a:prstGeom prst="rect">
            <a:avLst/>
          </a:prstGeom>
          <a:solidFill>
            <a:schemeClr val="bg1"/>
          </a:solidFill>
          <a:ln w="6350" algn="ctr">
            <a:noFill/>
            <a:miter lim="800000"/>
            <a:headEnd/>
            <a:tailEnd/>
          </a:ln>
        </p:spPr>
        <p:txBody>
          <a:bodyPr lIns="107973" tIns="86378" rIns="107973" bIns="86378" rtlCol="0" anchor="ctr"/>
          <a:lstStyle/>
          <a:p>
            <a:pPr marR="0" algn="ctr" defTabSz="1097006" eaLnBrk="1" fontAlgn="base" latinLnBrk="0" hangingPunct="1">
              <a:lnSpc>
                <a:spcPct val="100000"/>
              </a:lnSpc>
              <a:spcBef>
                <a:spcPct val="50000"/>
              </a:spcBef>
              <a:spcAft>
                <a:spcPct val="0"/>
              </a:spcAft>
              <a:buClr>
                <a:srgbClr val="F0AB00"/>
              </a:buClr>
              <a:buSzPct val="80000"/>
              <a:tabLst/>
            </a:pPr>
            <a:endParaRPr kumimoji="0" lang="en-US" sz="24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03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Screensho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33300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p:nvSpPr>
        <p:spPr bwMode="gray">
          <a:xfrm>
            <a:off x="388699" y="388801"/>
            <a:ext cx="13853181" cy="907200"/>
          </a:xfrm>
          <a:prstGeom prst="rect">
            <a:avLst/>
          </a:prstGeom>
        </p:spPr>
        <p:txBody>
          <a:bodyPr vert="horz" lIns="0" tIns="0" rIns="0" bIns="0" rtlCol="0" anchor="ctr" anchorCtr="0">
            <a:noAutofit/>
          </a:bodyPr>
          <a:lstStyle/>
          <a:p>
            <a:pPr algn="l" defTabSz="1306205" rtl="0" eaLnBrk="1" latinLnBrk="0" hangingPunct="1">
              <a:spcBef>
                <a:spcPct val="0"/>
              </a:spcBef>
              <a:buNone/>
            </a:pPr>
            <a:r>
              <a:rPr lang="en-US" sz="3500" b="1" kern="1200" noProof="0" dirty="0">
                <a:solidFill>
                  <a:schemeClr val="accent2"/>
                </a:solidFill>
                <a:latin typeface="+mj-lt"/>
                <a:ea typeface="+mj-ea"/>
                <a:cs typeface="+mj-cs"/>
              </a:rPr>
              <a:t>© 2016 SAP SE or an SAP affiliate company.</a:t>
            </a:r>
            <a:r>
              <a:rPr lang="en-US" sz="3500" b="1" kern="1200" baseline="0" noProof="0" dirty="0">
                <a:solidFill>
                  <a:schemeClr val="accent2"/>
                </a:solidFill>
                <a:latin typeface="+mj-lt"/>
                <a:ea typeface="+mj-ea"/>
                <a:cs typeface="+mj-cs"/>
              </a:rPr>
              <a:t> </a:t>
            </a:r>
            <a:r>
              <a:rPr lang="en-US" sz="3500" b="1" kern="1200" noProof="0" dirty="0">
                <a:solidFill>
                  <a:schemeClr val="accent2"/>
                </a:solidFill>
                <a:latin typeface="+mj-lt"/>
                <a:ea typeface="+mj-ea"/>
                <a:cs typeface="+mj-cs"/>
              </a:rPr>
              <a:t>All rights reserved.</a:t>
            </a:r>
          </a:p>
        </p:txBody>
      </p:sp>
      <p:sp>
        <p:nvSpPr>
          <p:cNvPr id="5" name="TextBox 4"/>
          <p:cNvSpPr txBox="1"/>
          <p:nvPr/>
        </p:nvSpPr>
        <p:spPr bwMode="gray">
          <a:xfrm>
            <a:off x="388698" y="2029930"/>
            <a:ext cx="13853182" cy="4246333"/>
          </a:xfrm>
          <a:prstGeom prst="rect">
            <a:avLst/>
          </a:prstGeom>
          <a:noFill/>
        </p:spPr>
        <p:txBody>
          <a:bodyPr wrap="square" lIns="0" tIns="0" rIns="0" bIns="0" rtlCol="0">
            <a:spAutoFit/>
          </a:bodyPr>
          <a:lstStyle/>
          <a:p>
            <a:r>
              <a:rPr lang="en-US" sz="14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1440"/>
              </a:spcBef>
            </a:pPr>
            <a:r>
              <a:rPr lang="en-US" sz="14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Please see </a:t>
            </a:r>
            <a:r>
              <a:rPr lang="en-US" sz="1400" kern="1200" dirty="0">
                <a:solidFill>
                  <a:schemeClr val="tx1"/>
                </a:solidFill>
                <a:latin typeface="Arial"/>
                <a:ea typeface="Arial Unicode MS" panose="020B0604020202020204" pitchFamily="34" charset="-128"/>
                <a:cs typeface="+mn-cs"/>
                <a:hlinkClick r:id="rId2"/>
              </a:rPr>
              <a:t>http://global12.sap.com/corporate-en/legal/copyright/index.epx</a:t>
            </a:r>
            <a:r>
              <a:rPr lang="en-US" sz="1400" kern="1200" dirty="0">
                <a:solidFill>
                  <a:schemeClr val="tx1"/>
                </a:solidFill>
                <a:latin typeface="Arial"/>
                <a:ea typeface="Arial Unicode MS" panose="020B0604020202020204" pitchFamily="34" charset="-128"/>
                <a:cs typeface="+mn-cs"/>
              </a:rPr>
              <a:t> for additional trademark information and notices.</a:t>
            </a:r>
          </a:p>
          <a:p>
            <a:pPr>
              <a:spcBef>
                <a:spcPts val="1440"/>
              </a:spcBef>
            </a:pPr>
            <a:r>
              <a:rPr lang="en-US" sz="1400" kern="1200" dirty="0">
                <a:solidFill>
                  <a:schemeClr val="tx1"/>
                </a:solidFill>
                <a:latin typeface="Arial"/>
                <a:ea typeface="Arial Unicode MS" panose="020B0604020202020204" pitchFamily="34" charset="-128"/>
                <a:cs typeface="+mn-cs"/>
              </a:rPr>
              <a:t>Some software products marketed by SAP SE and its distributors contain proprietary software components of other software vendors.</a:t>
            </a:r>
          </a:p>
          <a:p>
            <a:pPr>
              <a:spcBef>
                <a:spcPts val="1440"/>
              </a:spcBef>
            </a:pPr>
            <a:r>
              <a:rPr lang="en-US" sz="1400" kern="1200" dirty="0">
                <a:solidFill>
                  <a:schemeClr val="tx1"/>
                </a:solidFill>
                <a:latin typeface="Arial"/>
                <a:ea typeface="Arial Unicode MS" panose="020B0604020202020204" pitchFamily="34" charset="-128"/>
                <a:cs typeface="+mn-cs"/>
              </a:rPr>
              <a:t>National product specifications may vary.</a:t>
            </a:r>
          </a:p>
          <a:p>
            <a:pPr>
              <a:spcBef>
                <a:spcPts val="1440"/>
              </a:spcBef>
            </a:pPr>
            <a:r>
              <a:rPr lang="en-US" sz="14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SE or its affiliated companies shall not be liable for errors or omissions with respect to the materials. The only warranties for SAP SE or SAP affiliate company products and </a:t>
            </a:r>
            <a:br>
              <a:rPr lang="en-US" sz="1400" kern="1200" dirty="0">
                <a:solidFill>
                  <a:schemeClr val="tx1"/>
                </a:solidFill>
                <a:latin typeface="Arial"/>
                <a:ea typeface="Arial Unicode MS" panose="020B0604020202020204" pitchFamily="34" charset="-128"/>
                <a:cs typeface="+mn-cs"/>
              </a:rPr>
            </a:br>
            <a:r>
              <a:rPr lang="en-US" sz="1400" kern="1200" dirty="0">
                <a:solidFill>
                  <a:schemeClr val="tx1"/>
                </a:solidFill>
                <a:latin typeface="Arial"/>
                <a:ea typeface="Arial Unicode MS" panose="020B0604020202020204" pitchFamily="34" charset="-128"/>
                <a:cs typeface="+mn-cs"/>
              </a:rPr>
              <a:t>services are those that are set forth in the express warranty statements accompanying such products and services, if any. Nothing herein should be construed as constituting an additional warranty. </a:t>
            </a:r>
          </a:p>
          <a:p>
            <a:pPr>
              <a:spcBef>
                <a:spcPts val="1440"/>
              </a:spcBef>
            </a:pPr>
            <a:r>
              <a:rPr lang="en-US" sz="14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a:t>
            </a:r>
            <a:br>
              <a:rPr lang="en-US" sz="1400" kern="1200" dirty="0">
                <a:solidFill>
                  <a:schemeClr val="tx1"/>
                </a:solidFill>
                <a:latin typeface="Arial"/>
                <a:ea typeface="Arial Unicode MS" panose="020B0604020202020204" pitchFamily="34" charset="-128"/>
                <a:cs typeface="+mn-cs"/>
              </a:rPr>
            </a:br>
            <a:r>
              <a:rPr lang="en-US" sz="1400" kern="1200" dirty="0">
                <a:solidFill>
                  <a:schemeClr val="tx1"/>
                </a:solidFill>
                <a:latin typeface="Arial"/>
                <a:ea typeface="Arial Unicode MS" panose="020B0604020202020204" pitchFamily="34" charset="-128"/>
                <a:cs typeface="+mn-cs"/>
              </a:rPr>
              <a:t>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a:t>
            </a:r>
            <a:br>
              <a:rPr lang="en-US" sz="1400" kern="1200" dirty="0">
                <a:solidFill>
                  <a:schemeClr val="tx1"/>
                </a:solidFill>
                <a:latin typeface="Arial"/>
                <a:ea typeface="Arial Unicode MS" panose="020B0604020202020204" pitchFamily="34" charset="-128"/>
                <a:cs typeface="+mn-cs"/>
              </a:rPr>
            </a:br>
            <a:r>
              <a:rPr lang="en-US" sz="1400" kern="1200" dirty="0">
                <a:solidFill>
                  <a:schemeClr val="tx1"/>
                </a:solidFill>
                <a:latin typeface="Arial"/>
                <a:ea typeface="Arial Unicode MS" panose="020B0604020202020204" pitchFamily="34" charset="-128"/>
                <a:cs typeface="+mn-cs"/>
              </a:rPr>
              <a:t>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Tree>
    <p:extLst>
      <p:ext uri="{BB962C8B-B14F-4D97-AF65-F5344CB8AC3E}">
        <p14:creationId xmlns:p14="http://schemas.microsoft.com/office/powerpoint/2010/main" val="33957775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p:nvSpPr>
        <p:spPr bwMode="gray">
          <a:xfrm>
            <a:off x="388699" y="388801"/>
            <a:ext cx="13853181" cy="907200"/>
          </a:xfrm>
          <a:prstGeom prst="rect">
            <a:avLst/>
          </a:prstGeom>
        </p:spPr>
        <p:txBody>
          <a:bodyPr vert="horz" lIns="0" tIns="0" rIns="0" bIns="0" rtlCol="0" anchor="ctr" anchorCtr="0">
            <a:noAutofit/>
          </a:bodyPr>
          <a:lstStyle/>
          <a:p>
            <a:pPr marL="0" marR="0" indent="0" algn="l" defTabSz="1306205" rtl="0" eaLnBrk="1" fontAlgn="auto" latinLnBrk="0" hangingPunct="1">
              <a:lnSpc>
                <a:spcPct val="100000"/>
              </a:lnSpc>
              <a:spcBef>
                <a:spcPct val="0"/>
              </a:spcBef>
              <a:spcAft>
                <a:spcPts val="0"/>
              </a:spcAft>
              <a:buClrTx/>
              <a:buSzTx/>
              <a:buFontTx/>
              <a:buNone/>
              <a:tabLst/>
              <a:defRPr/>
            </a:pPr>
            <a:r>
              <a:rPr lang="de-DE" sz="3500" b="1" kern="1200" noProof="0" dirty="0">
                <a:solidFill>
                  <a:schemeClr val="accent2"/>
                </a:solidFill>
                <a:latin typeface="+mj-lt"/>
                <a:ea typeface="+mj-ea"/>
                <a:cs typeface="+mj-cs"/>
              </a:rPr>
              <a:t>© 2016 SAP SE oder ein SAP-Konzernunternehmen. </a:t>
            </a:r>
            <a:br>
              <a:rPr lang="de-DE" sz="3500" b="1" kern="1200" noProof="0" dirty="0">
                <a:solidFill>
                  <a:schemeClr val="accent2"/>
                </a:solidFill>
                <a:latin typeface="+mj-lt"/>
                <a:ea typeface="+mj-ea"/>
                <a:cs typeface="+mj-cs"/>
              </a:rPr>
            </a:br>
            <a:r>
              <a:rPr lang="de-DE" sz="3500" b="1" kern="1200" noProof="0" dirty="0">
                <a:solidFill>
                  <a:schemeClr val="accent2"/>
                </a:solidFill>
                <a:latin typeface="+mj-lt"/>
                <a:ea typeface="+mj-ea"/>
                <a:cs typeface="+mj-cs"/>
              </a:rPr>
              <a:t>Alle Rechte vorbehalten.</a:t>
            </a:r>
          </a:p>
        </p:txBody>
      </p:sp>
      <p:sp>
        <p:nvSpPr>
          <p:cNvPr id="8" name="TextBox 7"/>
          <p:cNvSpPr txBox="1"/>
          <p:nvPr/>
        </p:nvSpPr>
        <p:spPr bwMode="gray">
          <a:xfrm>
            <a:off x="388698" y="2029930"/>
            <a:ext cx="13853182" cy="5132524"/>
          </a:xfrm>
          <a:prstGeom prst="rect">
            <a:avLst/>
          </a:prstGeom>
          <a:noFill/>
        </p:spPr>
        <p:txBody>
          <a:bodyPr wrap="square" lIns="0" tIns="0" rIns="0" bIns="0" rtlCol="0">
            <a:spAutoFit/>
          </a:bodyPr>
          <a:lstStyle/>
          <a:p>
            <a:r>
              <a:rPr lang="de-DE" sz="14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a:t>
            </a:r>
            <a:r>
              <a:rPr lang="en-US" sz="1400" kern="1200" dirty="0">
                <a:solidFill>
                  <a:schemeClr val="tx1"/>
                </a:solidFill>
                <a:latin typeface="Arial"/>
                <a:ea typeface="Arial Unicode MS" panose="020B0604020202020204" pitchFamily="34" charset="-128"/>
                <a:cs typeface="+mn-cs"/>
              </a:rPr>
              <a:t>SAP SE </a:t>
            </a:r>
            <a:r>
              <a:rPr lang="de-DE" sz="1400" kern="1200" noProof="0" dirty="0">
                <a:solidFill>
                  <a:schemeClr val="tx1"/>
                </a:solidFill>
                <a:effectLst/>
                <a:latin typeface="Arial"/>
                <a:ea typeface="+mn-ea"/>
                <a:cs typeface="+mn-cs"/>
              </a:rPr>
              <a:t>oder ein SAP-Konzernunternehmen nicht gestattet.</a:t>
            </a:r>
          </a:p>
          <a:p>
            <a:pPr>
              <a:spcBef>
                <a:spcPts val="1440"/>
              </a:spcBef>
            </a:pPr>
            <a:r>
              <a:rPr lang="de-DE" sz="14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a:t>
            </a:r>
            <a:br>
              <a:rPr lang="de-DE" sz="1400" kern="1200" noProof="0" dirty="0">
                <a:solidFill>
                  <a:schemeClr val="tx1"/>
                </a:solidFill>
                <a:effectLst/>
                <a:latin typeface="Arial"/>
                <a:ea typeface="+mn-ea"/>
                <a:cs typeface="+mn-cs"/>
              </a:rPr>
            </a:br>
            <a:r>
              <a:rPr lang="en-US" sz="1400" kern="1200" dirty="0">
                <a:solidFill>
                  <a:schemeClr val="tx1"/>
                </a:solidFill>
                <a:latin typeface="Arial"/>
                <a:ea typeface="Arial Unicode MS" panose="020B0604020202020204" pitchFamily="34" charset="-128"/>
                <a:cs typeface="+mn-cs"/>
              </a:rPr>
              <a:t>SAP SE </a:t>
            </a:r>
            <a:r>
              <a:rPr lang="de-DE" sz="1400" kern="1200" noProof="0" dirty="0">
                <a:solidFill>
                  <a:schemeClr val="tx1"/>
                </a:solidFill>
                <a:effectLst/>
                <a:latin typeface="Arial"/>
                <a:ea typeface="+mn-ea"/>
                <a:cs typeface="+mn-cs"/>
              </a:rPr>
              <a:t>(oder von einem SAP-Konzernunternehmen) in Deutschland und verschiedenen anderen Ländern weltweit. </a:t>
            </a:r>
            <a:br>
              <a:rPr lang="de-DE" sz="1400" kern="1200" noProof="0" dirty="0">
                <a:solidFill>
                  <a:schemeClr val="tx1"/>
                </a:solidFill>
                <a:effectLst/>
                <a:latin typeface="Arial"/>
                <a:ea typeface="+mn-ea"/>
                <a:cs typeface="+mn-cs"/>
              </a:rPr>
            </a:br>
            <a:r>
              <a:rPr lang="de-DE" sz="1400" kern="1200" noProof="0" dirty="0">
                <a:solidFill>
                  <a:schemeClr val="tx1"/>
                </a:solidFill>
                <a:effectLst/>
                <a:latin typeface="Arial"/>
                <a:ea typeface="+mn-ea"/>
                <a:cs typeface="+mn-cs"/>
              </a:rPr>
              <a:t>Weitere Hinweise und Informationen zum Markenrecht finden Sie unter </a:t>
            </a:r>
            <a:r>
              <a:rPr lang="de-DE" sz="1400" kern="1200" noProof="0" dirty="0">
                <a:solidFill>
                  <a:schemeClr val="tx1"/>
                </a:solidFill>
                <a:effectLst/>
                <a:latin typeface="Arial"/>
                <a:ea typeface="+mn-ea"/>
                <a:cs typeface="+mn-cs"/>
                <a:hlinkClick r:id="rId2"/>
              </a:rPr>
              <a:t>http://global.sap.com/corporate-de/legal/copyright/index.epx</a:t>
            </a:r>
            <a:r>
              <a:rPr lang="de-DE" sz="1400" kern="1200" noProof="0" dirty="0">
                <a:solidFill>
                  <a:schemeClr val="tx1"/>
                </a:solidFill>
                <a:effectLst/>
                <a:latin typeface="Arial"/>
                <a:ea typeface="+mn-ea"/>
                <a:cs typeface="+mn-cs"/>
              </a:rPr>
              <a:t>.</a:t>
            </a:r>
          </a:p>
          <a:p>
            <a:pPr>
              <a:spcBef>
                <a:spcPts val="1440"/>
              </a:spcBef>
            </a:pPr>
            <a:r>
              <a:rPr lang="de-DE" sz="1400" kern="1200" noProof="0" dirty="0">
                <a:solidFill>
                  <a:schemeClr val="tx1"/>
                </a:solidFill>
                <a:effectLst/>
                <a:latin typeface="Arial"/>
                <a:ea typeface="+mn-ea"/>
                <a:cs typeface="+mn-cs"/>
              </a:rPr>
              <a:t>Die von </a:t>
            </a:r>
            <a:r>
              <a:rPr lang="en-US" sz="1400" kern="1200" dirty="0">
                <a:solidFill>
                  <a:schemeClr val="tx1"/>
                </a:solidFill>
                <a:latin typeface="Arial"/>
                <a:ea typeface="Arial Unicode MS" panose="020B0604020202020204" pitchFamily="34" charset="-128"/>
                <a:cs typeface="+mn-cs"/>
              </a:rPr>
              <a:t>SAP SE </a:t>
            </a:r>
            <a:r>
              <a:rPr lang="de-DE" sz="1400" kern="1200" noProof="0" dirty="0">
                <a:solidFill>
                  <a:schemeClr val="tx1"/>
                </a:solidFill>
                <a:effectLst/>
                <a:latin typeface="Arial"/>
                <a:ea typeface="+mn-ea"/>
                <a:cs typeface="+mn-cs"/>
              </a:rPr>
              <a:t>oder deren Vertriebsfirmen angebotenen Softwareprodukte können Softwarekomponenten auch anderer Softwarehersteller enthalten.</a:t>
            </a:r>
          </a:p>
          <a:p>
            <a:pPr>
              <a:spcBef>
                <a:spcPts val="1440"/>
              </a:spcBef>
            </a:pPr>
            <a:r>
              <a:rPr lang="de-DE" sz="1400" kern="1200" noProof="0" dirty="0">
                <a:solidFill>
                  <a:schemeClr val="tx1"/>
                </a:solidFill>
                <a:effectLst/>
                <a:latin typeface="Arial"/>
                <a:ea typeface="+mn-ea"/>
                <a:cs typeface="+mn-cs"/>
              </a:rPr>
              <a:t>Produkte können länderspezifische Unterschiede aufweisen.</a:t>
            </a:r>
          </a:p>
          <a:p>
            <a:pPr>
              <a:spcBef>
                <a:spcPts val="1440"/>
              </a:spcBef>
            </a:pPr>
            <a:r>
              <a:rPr lang="de-DE" sz="1400" kern="1200" noProof="0" dirty="0">
                <a:solidFill>
                  <a:schemeClr val="tx1"/>
                </a:solidFill>
                <a:effectLst/>
                <a:latin typeface="Arial"/>
                <a:ea typeface="+mn-ea"/>
                <a:cs typeface="+mn-cs"/>
              </a:rPr>
              <a:t>Die vorliegenden Unterlagen werden von der </a:t>
            </a:r>
            <a:r>
              <a:rPr lang="en-US" sz="1400" kern="1200" dirty="0">
                <a:solidFill>
                  <a:schemeClr val="tx1"/>
                </a:solidFill>
                <a:latin typeface="Arial"/>
                <a:ea typeface="Arial Unicode MS" panose="020B0604020202020204" pitchFamily="34" charset="-128"/>
                <a:cs typeface="+mn-cs"/>
              </a:rPr>
              <a:t>SAP SE </a:t>
            </a:r>
            <a:r>
              <a:rPr lang="de-DE" sz="1400" kern="1200" noProof="0" dirty="0">
                <a:solidFill>
                  <a:schemeClr val="tx1"/>
                </a:solidFill>
                <a:effectLst/>
                <a:latin typeface="Arial"/>
                <a:ea typeface="+mn-ea"/>
                <a:cs typeface="+mn-cs"/>
              </a:rPr>
              <a:t>oder einem SAP-Konzernunternehmen bereitgestellt und dienen ausschließlich zu Informationszwecken. </a:t>
            </a:r>
            <a:br>
              <a:rPr lang="de-DE" sz="1400" kern="1200" noProof="0" dirty="0">
                <a:solidFill>
                  <a:schemeClr val="tx1"/>
                </a:solidFill>
                <a:effectLst/>
                <a:latin typeface="Arial"/>
                <a:ea typeface="+mn-ea"/>
                <a:cs typeface="+mn-cs"/>
              </a:rPr>
            </a:br>
            <a:r>
              <a:rPr lang="de-DE" sz="1400" kern="1200" noProof="0" dirty="0">
                <a:solidFill>
                  <a:schemeClr val="tx1"/>
                </a:solidFill>
                <a:effectLst/>
                <a:latin typeface="Arial"/>
                <a:ea typeface="+mn-ea"/>
                <a:cs typeface="+mn-cs"/>
              </a:rPr>
              <a:t>Die </a:t>
            </a:r>
            <a:r>
              <a:rPr lang="en-US" sz="1400" kern="1200" dirty="0">
                <a:solidFill>
                  <a:schemeClr val="tx1"/>
                </a:solidFill>
                <a:latin typeface="Arial"/>
                <a:ea typeface="Arial Unicode MS" panose="020B0604020202020204" pitchFamily="34" charset="-128"/>
                <a:cs typeface="+mn-cs"/>
              </a:rPr>
              <a:t>SAP SE </a:t>
            </a:r>
            <a:r>
              <a:rPr lang="de-DE" sz="1400" kern="1200" noProof="0" dirty="0">
                <a:solidFill>
                  <a:schemeClr val="tx1"/>
                </a:solidFill>
                <a:effectLst/>
                <a:latin typeface="Arial"/>
                <a:ea typeface="+mn-ea"/>
                <a:cs typeface="+mn-cs"/>
              </a:rPr>
              <a:t>oder ihre Konzernunternehmen übernehmen keinerlei Haftung oder Gewährleistung für Fehler oder Unvollständigkeiten in </a:t>
            </a:r>
            <a:r>
              <a:rPr lang="de-DE" sz="1400" kern="1200" baseline="0" noProof="0" dirty="0">
                <a:solidFill>
                  <a:schemeClr val="tx1"/>
                </a:solidFill>
                <a:effectLst/>
                <a:latin typeface="Arial"/>
                <a:ea typeface="+mn-ea"/>
                <a:cs typeface="+mn-cs"/>
              </a:rPr>
              <a:t> </a:t>
            </a:r>
            <a:r>
              <a:rPr lang="de-DE" sz="1400" kern="1200" noProof="0" dirty="0">
                <a:solidFill>
                  <a:schemeClr val="tx1"/>
                </a:solidFill>
                <a:effectLst/>
                <a:latin typeface="Arial"/>
                <a:ea typeface="+mn-ea"/>
                <a:cs typeface="+mn-cs"/>
              </a:rPr>
              <a:t>dieser Publikation. </a:t>
            </a:r>
            <a:br>
              <a:rPr lang="de-DE" sz="1400" kern="1200" noProof="0" dirty="0">
                <a:solidFill>
                  <a:schemeClr val="tx1"/>
                </a:solidFill>
                <a:effectLst/>
                <a:latin typeface="Arial"/>
                <a:ea typeface="+mn-ea"/>
                <a:cs typeface="+mn-cs"/>
              </a:rPr>
            </a:br>
            <a:r>
              <a:rPr lang="de-DE" sz="1400" kern="1200" noProof="0" dirty="0">
                <a:solidFill>
                  <a:schemeClr val="tx1"/>
                </a:solidFill>
                <a:effectLst/>
                <a:latin typeface="Arial"/>
                <a:ea typeface="+mn-ea"/>
                <a:cs typeface="+mn-cs"/>
              </a:rPr>
              <a:t>Die </a:t>
            </a:r>
            <a:r>
              <a:rPr lang="en-US" sz="1400" kern="1200" dirty="0">
                <a:solidFill>
                  <a:schemeClr val="tx1"/>
                </a:solidFill>
                <a:latin typeface="Arial"/>
                <a:ea typeface="Arial Unicode MS" panose="020B0604020202020204" pitchFamily="34" charset="-128"/>
                <a:cs typeface="+mn-cs"/>
              </a:rPr>
              <a:t>SAP SE </a:t>
            </a:r>
            <a:r>
              <a:rPr lang="de-DE" sz="1400" kern="1200" noProof="0" dirty="0">
                <a:solidFill>
                  <a:schemeClr val="tx1"/>
                </a:solidFill>
                <a:effectLst/>
                <a:latin typeface="Arial"/>
                <a:ea typeface="+mn-ea"/>
                <a:cs typeface="+mn-cs"/>
              </a:rPr>
              <a:t>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440"/>
              </a:spcBef>
            </a:pPr>
            <a:r>
              <a:rPr lang="de-DE" sz="1400" kern="1200" noProof="0" dirty="0">
                <a:solidFill>
                  <a:schemeClr val="tx1"/>
                </a:solidFill>
                <a:effectLst/>
                <a:latin typeface="Arial"/>
                <a:ea typeface="+mn-ea"/>
                <a:cs typeface="+mn-cs"/>
              </a:rPr>
              <a:t>Insbesondere sind die </a:t>
            </a:r>
            <a:r>
              <a:rPr lang="en-US" sz="1400" kern="1200" dirty="0">
                <a:solidFill>
                  <a:schemeClr val="tx1"/>
                </a:solidFill>
                <a:latin typeface="Arial"/>
                <a:ea typeface="Arial Unicode MS" panose="020B0604020202020204" pitchFamily="34" charset="-128"/>
                <a:cs typeface="+mn-cs"/>
              </a:rPr>
              <a:t>SAP SE </a:t>
            </a:r>
            <a:r>
              <a:rPr lang="de-DE" sz="1400" kern="1200" noProof="0" dirty="0">
                <a:solidFill>
                  <a:schemeClr val="tx1"/>
                </a:solidFill>
                <a:effectLst/>
                <a:latin typeface="Arial"/>
                <a:ea typeface="+mn-ea"/>
                <a:cs typeface="+mn-cs"/>
              </a:rPr>
              <a:t>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a:t>
            </a:r>
            <a:br>
              <a:rPr lang="de-DE" sz="1400" kern="1200" noProof="0" dirty="0">
                <a:solidFill>
                  <a:schemeClr val="tx1"/>
                </a:solidFill>
                <a:effectLst/>
                <a:latin typeface="Arial"/>
                <a:ea typeface="+mn-ea"/>
                <a:cs typeface="+mn-cs"/>
              </a:rPr>
            </a:br>
            <a:r>
              <a:rPr lang="de-DE" sz="1400" kern="1200" noProof="0" dirty="0">
                <a:solidFill>
                  <a:schemeClr val="tx1"/>
                </a:solidFill>
                <a:effectLst/>
                <a:latin typeface="Arial"/>
                <a:ea typeface="+mn-ea"/>
                <a:cs typeface="+mn-cs"/>
              </a:rPr>
              <a:t>die Strategie und etwaige künftige Entwicklungen, Produkte und/oder Plattformen der </a:t>
            </a:r>
            <a:r>
              <a:rPr lang="en-US" sz="1400" kern="1200" dirty="0">
                <a:solidFill>
                  <a:schemeClr val="tx1"/>
                </a:solidFill>
                <a:latin typeface="Arial"/>
                <a:ea typeface="Arial Unicode MS" panose="020B0604020202020204" pitchFamily="34" charset="-128"/>
                <a:cs typeface="+mn-cs"/>
              </a:rPr>
              <a:t>SAP SE </a:t>
            </a:r>
            <a:r>
              <a:rPr lang="de-DE" sz="1400" kern="1200" noProof="0" dirty="0">
                <a:solidFill>
                  <a:schemeClr val="tx1"/>
                </a:solidFill>
                <a:effectLst/>
                <a:latin typeface="Arial"/>
                <a:ea typeface="+mn-ea"/>
                <a:cs typeface="+mn-cs"/>
              </a:rPr>
              <a:t>oder ihrer Konzernunternehmen können von der </a:t>
            </a:r>
            <a:r>
              <a:rPr lang="en-US" sz="1400" kern="1200" dirty="0">
                <a:solidFill>
                  <a:schemeClr val="tx1"/>
                </a:solidFill>
                <a:latin typeface="Arial"/>
                <a:ea typeface="Arial Unicode MS" panose="020B0604020202020204" pitchFamily="34" charset="-128"/>
                <a:cs typeface="+mn-cs"/>
              </a:rPr>
              <a:t>SAP SE </a:t>
            </a:r>
            <a:r>
              <a:rPr lang="de-DE" sz="1400" kern="1200" noProof="0" dirty="0">
                <a:solidFill>
                  <a:schemeClr val="tx1"/>
                </a:solidFill>
                <a:effectLst/>
                <a:latin typeface="Arial"/>
                <a:ea typeface="+mn-ea"/>
                <a:cs typeface="+mn-cs"/>
              </a:rPr>
              <a:t>oder ihren Konzernunternehmen jederzeit und ohne Angabe von Gründen unangekündigt geändert werden. </a:t>
            </a:r>
            <a:br>
              <a:rPr lang="de-DE" sz="1400" kern="1200" noProof="0" dirty="0">
                <a:solidFill>
                  <a:schemeClr val="tx1"/>
                </a:solidFill>
                <a:effectLst/>
                <a:latin typeface="Arial"/>
                <a:ea typeface="+mn-ea"/>
                <a:cs typeface="+mn-cs"/>
              </a:rPr>
            </a:br>
            <a:r>
              <a:rPr lang="de-DE" sz="1400" kern="1200" noProof="0" dirty="0">
                <a:solidFill>
                  <a:schemeClr val="tx1"/>
                </a:solidFill>
                <a:effectLst/>
                <a:latin typeface="Arial"/>
                <a:ea typeface="+mn-ea"/>
                <a:cs typeface="+mn-cs"/>
              </a:rPr>
              <a:t>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Die vorausschauenden Aussagen geben die Sicht zu dem Zeitpunkt wieder, zu dem sie getätigt wurden. Dem Leser wird empfohlen, diesen Aussagen kein übertriebenes Vertrauen zu schenken und sich bei Kaufentscheidungen nicht auf sie zu stützen.</a:t>
            </a:r>
          </a:p>
        </p:txBody>
      </p:sp>
    </p:spTree>
    <p:extLst>
      <p:ext uri="{BB962C8B-B14F-4D97-AF65-F5344CB8AC3E}">
        <p14:creationId xmlns:p14="http://schemas.microsoft.com/office/powerpoint/2010/main" val="3200839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 shor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8698" y="388800"/>
            <a:ext cx="12740682" cy="1107739"/>
          </a:xfrm>
        </p:spPr>
        <p:txBody>
          <a:bodyPr anchor="t" anchorCtr="0">
            <a:noAutofit/>
          </a:bodyPr>
          <a:lstStyle>
            <a:lvl1pPr>
              <a:defRPr sz="7200">
                <a:solidFill>
                  <a:schemeClr val="tx1"/>
                </a:solidFill>
              </a:defRPr>
            </a:lvl1pPr>
          </a:lstStyle>
          <a:p>
            <a:r>
              <a:rPr lang="en-US" dirty="0"/>
              <a:t>Short Presentation Title</a:t>
            </a:r>
          </a:p>
        </p:txBody>
      </p:sp>
      <p:sp>
        <p:nvSpPr>
          <p:cNvPr id="6" name="Subtitle 2"/>
          <p:cNvSpPr>
            <a:spLocks noGrp="1"/>
          </p:cNvSpPr>
          <p:nvPr>
            <p:ph type="subTitle" idx="1" hasCustomPrompt="1"/>
          </p:nvPr>
        </p:nvSpPr>
        <p:spPr bwMode="gray">
          <a:xfrm>
            <a:off x="388699" y="1834121"/>
            <a:ext cx="12740682" cy="677108"/>
          </a:xfrm>
        </p:spPr>
        <p:txBody>
          <a:bodyPr anchor="b" anchorCtr="0">
            <a:spAutoFit/>
          </a:bodyPr>
          <a:lstStyle>
            <a:lvl1pPr marL="0" marR="0" indent="0" algn="l" defTabSz="1306205" rtl="0" eaLnBrk="1" fontAlgn="auto" latinLnBrk="0" hangingPunct="1">
              <a:lnSpc>
                <a:spcPct val="100000"/>
              </a:lnSpc>
              <a:spcBef>
                <a:spcPts val="0"/>
              </a:spcBef>
              <a:spcAft>
                <a:spcPts val="0"/>
              </a:spcAft>
              <a:buClr>
                <a:schemeClr val="accent1"/>
              </a:buClr>
              <a:buSzPct val="80000"/>
              <a:buFontTx/>
              <a:buNone/>
              <a:tabLst/>
              <a:defRPr sz="2200" b="0">
                <a:solidFill>
                  <a:sysClr val="windowText" lastClr="000000"/>
                </a:solidFill>
              </a:defRPr>
            </a:lvl1pPr>
            <a:lvl2pPr marL="653102" indent="0" algn="ctr">
              <a:buNone/>
              <a:defRPr>
                <a:solidFill>
                  <a:schemeClr val="tx1">
                    <a:tint val="75000"/>
                  </a:schemeClr>
                </a:solidFill>
              </a:defRPr>
            </a:lvl2pPr>
            <a:lvl3pPr marL="1306205" indent="0" algn="ctr">
              <a:buNone/>
              <a:defRPr>
                <a:solidFill>
                  <a:schemeClr val="tx1">
                    <a:tint val="75000"/>
                  </a:schemeClr>
                </a:solidFill>
              </a:defRPr>
            </a:lvl3pPr>
            <a:lvl4pPr marL="1959307" indent="0" algn="ctr">
              <a:buNone/>
              <a:defRPr>
                <a:solidFill>
                  <a:schemeClr val="tx1">
                    <a:tint val="75000"/>
                  </a:schemeClr>
                </a:solidFill>
              </a:defRPr>
            </a:lvl4pPr>
            <a:lvl5pPr marL="2612409" indent="0" algn="ctr">
              <a:buNone/>
              <a:defRPr>
                <a:solidFill>
                  <a:schemeClr val="tx1">
                    <a:tint val="75000"/>
                  </a:schemeClr>
                </a:solidFill>
              </a:defRPr>
            </a:lvl5pPr>
            <a:lvl6pPr marL="3265511" indent="0" algn="ctr">
              <a:buNone/>
              <a:defRPr>
                <a:solidFill>
                  <a:schemeClr val="tx1">
                    <a:tint val="75000"/>
                  </a:schemeClr>
                </a:solidFill>
              </a:defRPr>
            </a:lvl6pPr>
            <a:lvl7pPr marL="3918614" indent="0" algn="ctr">
              <a:buNone/>
              <a:defRPr>
                <a:solidFill>
                  <a:schemeClr val="tx1">
                    <a:tint val="75000"/>
                  </a:schemeClr>
                </a:solidFill>
              </a:defRPr>
            </a:lvl7pPr>
            <a:lvl8pPr marL="4571716" indent="0" algn="ctr">
              <a:buNone/>
              <a:defRPr>
                <a:solidFill>
                  <a:schemeClr val="tx1">
                    <a:tint val="75000"/>
                  </a:schemeClr>
                </a:solidFill>
              </a:defRPr>
            </a:lvl8pPr>
            <a:lvl9pPr marL="5224818" indent="0" algn="ctr">
              <a:buNone/>
              <a:defRPr>
                <a:solidFill>
                  <a:schemeClr val="tx1">
                    <a:tint val="75000"/>
                  </a:schemeClr>
                </a:solidFill>
              </a:defRPr>
            </a:lvl9pPr>
          </a:lstStyle>
          <a:p>
            <a:r>
              <a:rPr lang="en-US" dirty="0"/>
              <a:t>Speaker’s Name, SAP (delete if not needed)</a:t>
            </a:r>
            <a:br>
              <a:rPr lang="en-US" dirty="0"/>
            </a:br>
            <a:r>
              <a:rPr lang="en-US" dirty="0"/>
              <a:t>Month 00, 2016</a:t>
            </a:r>
          </a:p>
        </p:txBody>
      </p:sp>
      <p:sp>
        <p:nvSpPr>
          <p:cNvPr id="5" name="Rectangle 4"/>
          <p:cNvSpPr/>
          <p:nvPr userDrawn="1"/>
        </p:nvSpPr>
        <p:spPr bwMode="gray">
          <a:xfrm>
            <a:off x="388699" y="0"/>
            <a:ext cx="13850633" cy="194401"/>
          </a:xfrm>
          <a:prstGeom prst="rect">
            <a:avLst/>
          </a:prstGeom>
          <a:solidFill>
            <a:schemeClr val="accent1"/>
          </a:solidFill>
          <a:ln w="9525" algn="ctr">
            <a:noFill/>
            <a:miter lim="800000"/>
            <a:headEnd/>
            <a:tailEnd/>
          </a:ln>
        </p:spPr>
        <p:txBody>
          <a:bodyPr lIns="128563" tIns="102850" rIns="128563" bIns="102850" rtlCol="0" anchor="ctr"/>
          <a:lstStyle/>
          <a:p>
            <a:pPr marR="0" algn="ctr" defTabSz="1306205" eaLnBrk="1" fontAlgn="base" latinLnBrk="0" hangingPunct="1">
              <a:lnSpc>
                <a:spcPct val="100000"/>
              </a:lnSpc>
              <a:spcBef>
                <a:spcPct val="50000"/>
              </a:spcBef>
              <a:spcAft>
                <a:spcPct val="0"/>
              </a:spcAft>
              <a:buClr>
                <a:srgbClr val="F0AB00"/>
              </a:buClr>
              <a:buSzPct val="80000"/>
              <a:tabLst/>
            </a:pPr>
            <a:endParaRPr kumimoji="0" lang="en-US" sz="23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0425" y="7298780"/>
            <a:ext cx="1099824" cy="544194"/>
          </a:xfrm>
          <a:prstGeom prst="rect">
            <a:avLst/>
          </a:prstGeom>
        </p:spPr>
      </p:pic>
    </p:spTree>
    <p:extLst>
      <p:ext uri="{BB962C8B-B14F-4D97-AF65-F5344CB8AC3E}">
        <p14:creationId xmlns:p14="http://schemas.microsoft.com/office/powerpoint/2010/main" val="78297063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 two lines">
    <p:bg>
      <p:bgRef idx="1001">
        <a:schemeClr val="bg1"/>
      </p:bgRef>
    </p:bg>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bwMode="gray">
          <a:xfrm>
            <a:off x="388699" y="1834121"/>
            <a:ext cx="12740682" cy="677108"/>
          </a:xfrm>
        </p:spPr>
        <p:txBody>
          <a:bodyPr anchor="b" anchorCtr="0">
            <a:spAutoFit/>
          </a:bodyPr>
          <a:lstStyle>
            <a:lvl1pPr marL="0" marR="0" indent="0" algn="l" defTabSz="1306205" rtl="0" eaLnBrk="1" fontAlgn="auto" latinLnBrk="0" hangingPunct="1">
              <a:lnSpc>
                <a:spcPct val="100000"/>
              </a:lnSpc>
              <a:spcBef>
                <a:spcPts val="0"/>
              </a:spcBef>
              <a:spcAft>
                <a:spcPts val="0"/>
              </a:spcAft>
              <a:buClr>
                <a:schemeClr val="accent1"/>
              </a:buClr>
              <a:buSzPct val="80000"/>
              <a:buFontTx/>
              <a:buNone/>
              <a:tabLst/>
              <a:defRPr sz="2200" b="0">
                <a:solidFill>
                  <a:sysClr val="windowText" lastClr="000000"/>
                </a:solidFill>
              </a:defRPr>
            </a:lvl1pPr>
            <a:lvl2pPr marL="653102" indent="0" algn="ctr">
              <a:buNone/>
              <a:defRPr>
                <a:solidFill>
                  <a:schemeClr val="tx1">
                    <a:tint val="75000"/>
                  </a:schemeClr>
                </a:solidFill>
              </a:defRPr>
            </a:lvl2pPr>
            <a:lvl3pPr marL="1306205" indent="0" algn="ctr">
              <a:buNone/>
              <a:defRPr>
                <a:solidFill>
                  <a:schemeClr val="tx1">
                    <a:tint val="75000"/>
                  </a:schemeClr>
                </a:solidFill>
              </a:defRPr>
            </a:lvl3pPr>
            <a:lvl4pPr marL="1959307" indent="0" algn="ctr">
              <a:buNone/>
              <a:defRPr>
                <a:solidFill>
                  <a:schemeClr val="tx1">
                    <a:tint val="75000"/>
                  </a:schemeClr>
                </a:solidFill>
              </a:defRPr>
            </a:lvl4pPr>
            <a:lvl5pPr marL="2612409" indent="0" algn="ctr">
              <a:buNone/>
              <a:defRPr>
                <a:solidFill>
                  <a:schemeClr val="tx1">
                    <a:tint val="75000"/>
                  </a:schemeClr>
                </a:solidFill>
              </a:defRPr>
            </a:lvl5pPr>
            <a:lvl6pPr marL="3265511" indent="0" algn="ctr">
              <a:buNone/>
              <a:defRPr>
                <a:solidFill>
                  <a:schemeClr val="tx1">
                    <a:tint val="75000"/>
                  </a:schemeClr>
                </a:solidFill>
              </a:defRPr>
            </a:lvl6pPr>
            <a:lvl7pPr marL="3918614" indent="0" algn="ctr">
              <a:buNone/>
              <a:defRPr>
                <a:solidFill>
                  <a:schemeClr val="tx1">
                    <a:tint val="75000"/>
                  </a:schemeClr>
                </a:solidFill>
              </a:defRPr>
            </a:lvl7pPr>
            <a:lvl8pPr marL="4571716" indent="0" algn="ctr">
              <a:buNone/>
              <a:defRPr>
                <a:solidFill>
                  <a:schemeClr val="tx1">
                    <a:tint val="75000"/>
                  </a:schemeClr>
                </a:solidFill>
              </a:defRPr>
            </a:lvl8pPr>
            <a:lvl9pPr marL="5224818" indent="0" algn="ctr">
              <a:buNone/>
              <a:defRPr>
                <a:solidFill>
                  <a:schemeClr val="tx1">
                    <a:tint val="75000"/>
                  </a:schemeClr>
                </a:solidFill>
              </a:defRPr>
            </a:lvl9pPr>
          </a:lstStyle>
          <a:p>
            <a:r>
              <a:rPr lang="en-US" dirty="0"/>
              <a:t>Speaker’s Name, SAP (delete if not needed)</a:t>
            </a:r>
            <a:br>
              <a:rPr lang="en-US" dirty="0"/>
            </a:br>
            <a:r>
              <a:rPr lang="en-US" dirty="0"/>
              <a:t>Month 00, 2016</a:t>
            </a:r>
          </a:p>
        </p:txBody>
      </p:sp>
      <p:sp>
        <p:nvSpPr>
          <p:cNvPr id="9" name="Title 1"/>
          <p:cNvSpPr>
            <a:spLocks noGrp="1"/>
          </p:cNvSpPr>
          <p:nvPr>
            <p:ph type="ctrTitle" hasCustomPrompt="1"/>
          </p:nvPr>
        </p:nvSpPr>
        <p:spPr bwMode="gray">
          <a:xfrm>
            <a:off x="388698" y="388800"/>
            <a:ext cx="12740682" cy="1329287"/>
          </a:xfrm>
        </p:spPr>
        <p:txBody>
          <a:bodyPr anchor="t" anchorCtr="0">
            <a:noAutofit/>
          </a:bodyPr>
          <a:lstStyle>
            <a:lvl1pPr>
              <a:defRPr sz="4300">
                <a:solidFill>
                  <a:sysClr val="windowText" lastClr="000000"/>
                </a:solidFill>
                <a:latin typeface="+mj-lt"/>
              </a:defRPr>
            </a:lvl1pPr>
          </a:lstStyle>
          <a:p>
            <a:r>
              <a:rPr lang="en-US" sz="4300" dirty="0"/>
              <a:t>Alternate Presentation Title</a:t>
            </a:r>
            <a:br>
              <a:rPr lang="en-US" sz="4300" dirty="0"/>
            </a:br>
            <a:r>
              <a:rPr lang="en-US" sz="4300" dirty="0"/>
              <a:t>Breaks to Two Lines</a:t>
            </a:r>
            <a:endParaRPr lang="en-US" dirty="0"/>
          </a:p>
        </p:txBody>
      </p:sp>
      <p:sp>
        <p:nvSpPr>
          <p:cNvPr id="5" name="Rectangle 4"/>
          <p:cNvSpPr/>
          <p:nvPr userDrawn="1"/>
        </p:nvSpPr>
        <p:spPr bwMode="gray">
          <a:xfrm>
            <a:off x="388699" y="0"/>
            <a:ext cx="13850633" cy="194401"/>
          </a:xfrm>
          <a:prstGeom prst="rect">
            <a:avLst/>
          </a:prstGeom>
          <a:solidFill>
            <a:schemeClr val="accent1"/>
          </a:solidFill>
          <a:ln w="9525" algn="ctr">
            <a:noFill/>
            <a:miter lim="800000"/>
            <a:headEnd/>
            <a:tailEnd/>
          </a:ln>
        </p:spPr>
        <p:txBody>
          <a:bodyPr lIns="128563" tIns="102850" rIns="128563" bIns="102850" rtlCol="0" anchor="ctr"/>
          <a:lstStyle/>
          <a:p>
            <a:pPr marR="0" algn="ctr" defTabSz="1306205" eaLnBrk="1" fontAlgn="base" latinLnBrk="0" hangingPunct="1">
              <a:lnSpc>
                <a:spcPct val="100000"/>
              </a:lnSpc>
              <a:spcBef>
                <a:spcPct val="50000"/>
              </a:spcBef>
              <a:spcAft>
                <a:spcPct val="0"/>
              </a:spcAft>
              <a:buClr>
                <a:srgbClr val="F0AB00"/>
              </a:buClr>
              <a:buSzPct val="80000"/>
              <a:tabLst/>
            </a:pPr>
            <a:endParaRPr kumimoji="0" lang="en-US" sz="23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0425" y="7298780"/>
            <a:ext cx="1099824" cy="544194"/>
          </a:xfrm>
          <a:prstGeom prst="rect">
            <a:avLst/>
          </a:prstGeom>
        </p:spPr>
      </p:pic>
    </p:spTree>
    <p:extLst>
      <p:ext uri="{BB962C8B-B14F-4D97-AF65-F5344CB8AC3E}">
        <p14:creationId xmlns:p14="http://schemas.microsoft.com/office/powerpoint/2010/main" val="122420099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p:nvSpPr>
        <p:spPr bwMode="gray">
          <a:xfrm>
            <a:off x="388699" y="0"/>
            <a:ext cx="13850633" cy="2754631"/>
          </a:xfrm>
          <a:prstGeom prst="rect">
            <a:avLst/>
          </a:prstGeom>
          <a:solidFill>
            <a:schemeClr val="accent1"/>
          </a:solidFill>
          <a:ln w="9525" algn="ctr">
            <a:noFill/>
            <a:miter lim="800000"/>
            <a:headEnd/>
            <a:tailEnd/>
          </a:ln>
        </p:spPr>
        <p:txBody>
          <a:bodyPr lIns="128563" tIns="102850" rIns="128563" bIns="102850" rtlCol="0" anchor="ctr"/>
          <a:lstStyle/>
          <a:p>
            <a:pPr marR="0" algn="ctr" defTabSz="1306205" eaLnBrk="1" fontAlgn="base" latinLnBrk="0" hangingPunct="1">
              <a:lnSpc>
                <a:spcPct val="100000"/>
              </a:lnSpc>
              <a:spcBef>
                <a:spcPct val="50000"/>
              </a:spcBef>
              <a:spcAft>
                <a:spcPct val="0"/>
              </a:spcAft>
              <a:buClr>
                <a:srgbClr val="F0AB00"/>
              </a:buClr>
              <a:buSzPct val="80000"/>
              <a:tabLst/>
            </a:pPr>
            <a:endParaRPr kumimoji="0" lang="en-US" sz="23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88699" y="2933280"/>
            <a:ext cx="13850633" cy="1107739"/>
          </a:xfrm>
        </p:spPr>
        <p:txBody>
          <a:bodyPr anchor="t" anchorCtr="0">
            <a:noAutofit/>
          </a:bodyPr>
          <a:lstStyle>
            <a:lvl1pPr>
              <a:defRPr sz="7200">
                <a:solidFill>
                  <a:schemeClr val="tx1"/>
                </a:solidFill>
                <a:latin typeface="+mj-lt"/>
              </a:defRPr>
            </a:lvl1pPr>
          </a:lstStyle>
          <a:p>
            <a:r>
              <a:rPr lang="en-US" dirty="0"/>
              <a:t>Divider page</a:t>
            </a:r>
          </a:p>
        </p:txBody>
      </p:sp>
      <p:sp>
        <p:nvSpPr>
          <p:cNvPr id="93" name="Text Placeholder 92"/>
          <p:cNvSpPr>
            <a:spLocks noGrp="1"/>
          </p:cNvSpPr>
          <p:nvPr>
            <p:ph type="body" sz="quarter" idx="10" hasCustomPrompt="1"/>
          </p:nvPr>
        </p:nvSpPr>
        <p:spPr>
          <a:xfrm>
            <a:off x="388699" y="4207681"/>
            <a:ext cx="13850633" cy="744856"/>
          </a:xfrm>
        </p:spPr>
        <p:txBody>
          <a:bodyPr/>
          <a:lstStyle>
            <a:lvl1pPr>
              <a:spcBef>
                <a:spcPts val="1714"/>
              </a:spcBef>
              <a:defRPr sz="2300" b="0"/>
            </a:lvl1pPr>
          </a:lstStyle>
          <a:p>
            <a:r>
              <a:rPr lang="en-US" dirty="0"/>
              <a:t>Subtitle if needed</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0425" y="7298780"/>
            <a:ext cx="1099824" cy="544194"/>
          </a:xfrm>
          <a:prstGeom prst="rect">
            <a:avLst/>
          </a:prstGeom>
        </p:spPr>
      </p:pic>
      <p:pic>
        <p:nvPicPr>
          <p:cNvPr id="6" name="Picture 5"/>
          <p:cNvPicPr>
            <a:picLocks noChangeAspect="1"/>
          </p:cNvPicPr>
          <p:nvPr userDrawn="1"/>
        </p:nvPicPr>
        <p:blipFill>
          <a:blip r:embed="rId3"/>
          <a:stretch>
            <a:fillRect/>
          </a:stretch>
        </p:blipFill>
        <p:spPr>
          <a:xfrm>
            <a:off x="10486179" y="7298780"/>
            <a:ext cx="4402985" cy="775299"/>
          </a:xfrm>
          <a:prstGeom prst="rect">
            <a:avLst/>
          </a:prstGeom>
        </p:spPr>
      </p:pic>
    </p:spTree>
    <p:extLst>
      <p:ext uri="{BB962C8B-B14F-4D97-AF65-F5344CB8AC3E}">
        <p14:creationId xmlns:p14="http://schemas.microsoft.com/office/powerpoint/2010/main" val="3222832269"/>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88699" y="194400"/>
            <a:ext cx="13850633" cy="2561760"/>
          </a:xfrm>
          <a:solidFill>
            <a:schemeClr val="bg1">
              <a:lumMod val="95000"/>
            </a:schemeClr>
          </a:solidFill>
        </p:spPr>
        <p:txBody>
          <a:bodyPr tIns="719956" anchor="t" anchorCtr="0"/>
          <a:lstStyle>
            <a:lvl1pPr algn="ctr">
              <a:defRPr b="0"/>
            </a:lvl1pPr>
          </a:lstStyle>
          <a:p>
            <a:r>
              <a:rPr lang="en-US"/>
              <a:t>Click icon to add picture</a:t>
            </a:r>
            <a:endParaRPr lang="en-US" dirty="0"/>
          </a:p>
        </p:txBody>
      </p:sp>
      <p:sp>
        <p:nvSpPr>
          <p:cNvPr id="2" name="Title 1"/>
          <p:cNvSpPr>
            <a:spLocks noGrp="1"/>
          </p:cNvSpPr>
          <p:nvPr>
            <p:ph type="ctrTitle" hasCustomPrompt="1"/>
          </p:nvPr>
        </p:nvSpPr>
        <p:spPr bwMode="gray">
          <a:xfrm>
            <a:off x="388699" y="2933280"/>
            <a:ext cx="13850633" cy="1107739"/>
          </a:xfrm>
        </p:spPr>
        <p:txBody>
          <a:bodyPr anchor="t" anchorCtr="0">
            <a:noAutofit/>
          </a:bodyPr>
          <a:lstStyle>
            <a:lvl1pPr>
              <a:defRPr sz="7200">
                <a:solidFill>
                  <a:schemeClr val="tx1"/>
                </a:solidFill>
                <a:latin typeface="+mj-lt"/>
              </a:defRPr>
            </a:lvl1pPr>
          </a:lstStyle>
          <a:p>
            <a:r>
              <a:rPr lang="en-US" dirty="0"/>
              <a:t>Divider page</a:t>
            </a:r>
          </a:p>
        </p:txBody>
      </p:sp>
      <p:sp>
        <p:nvSpPr>
          <p:cNvPr id="12" name="Rectangle 11"/>
          <p:cNvSpPr/>
          <p:nvPr/>
        </p:nvSpPr>
        <p:spPr bwMode="gray">
          <a:xfrm>
            <a:off x="388699" y="0"/>
            <a:ext cx="13850633" cy="194401"/>
          </a:xfrm>
          <a:prstGeom prst="rect">
            <a:avLst/>
          </a:prstGeom>
          <a:solidFill>
            <a:schemeClr val="accent1"/>
          </a:solidFill>
          <a:ln w="9525" algn="ctr">
            <a:noFill/>
            <a:miter lim="800000"/>
            <a:headEnd/>
            <a:tailEnd/>
          </a:ln>
        </p:spPr>
        <p:txBody>
          <a:bodyPr lIns="128563" tIns="102850" rIns="128563" bIns="102850" rtlCol="0" anchor="ctr"/>
          <a:lstStyle/>
          <a:p>
            <a:pPr marR="0" algn="ctr" defTabSz="1306205" eaLnBrk="1" fontAlgn="base" latinLnBrk="0" hangingPunct="1">
              <a:lnSpc>
                <a:spcPct val="100000"/>
              </a:lnSpc>
              <a:spcBef>
                <a:spcPct val="50000"/>
              </a:spcBef>
              <a:spcAft>
                <a:spcPct val="0"/>
              </a:spcAft>
              <a:buClr>
                <a:srgbClr val="F0AB00"/>
              </a:buClr>
              <a:buSzPct val="80000"/>
              <a:tabLst/>
            </a:pPr>
            <a:endParaRPr kumimoji="0" lang="en-US" sz="23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88699" y="4207681"/>
            <a:ext cx="13850633" cy="744856"/>
          </a:xfrm>
        </p:spPr>
        <p:txBody>
          <a:bodyPr/>
          <a:lstStyle>
            <a:lvl1pPr>
              <a:spcBef>
                <a:spcPts val="1714"/>
              </a:spcBef>
              <a:defRPr sz="2300" b="0"/>
            </a:lvl1pPr>
          </a:lstStyle>
          <a:p>
            <a:r>
              <a:rPr lang="en-US" dirty="0"/>
              <a:t>Subtitle if needed</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0425" y="7298780"/>
            <a:ext cx="1099824" cy="544194"/>
          </a:xfrm>
          <a:prstGeom prst="rect">
            <a:avLst/>
          </a:prstGeom>
        </p:spPr>
      </p:pic>
      <p:pic>
        <p:nvPicPr>
          <p:cNvPr id="10" name="Picture 9"/>
          <p:cNvPicPr>
            <a:picLocks noChangeAspect="1"/>
          </p:cNvPicPr>
          <p:nvPr userDrawn="1"/>
        </p:nvPicPr>
        <p:blipFill>
          <a:blip r:embed="rId3"/>
          <a:stretch>
            <a:fillRect/>
          </a:stretch>
        </p:blipFill>
        <p:spPr>
          <a:xfrm>
            <a:off x="10486179" y="7298780"/>
            <a:ext cx="4402985" cy="775299"/>
          </a:xfrm>
          <a:prstGeom prst="rect">
            <a:avLst/>
          </a:prstGeom>
        </p:spPr>
      </p:pic>
    </p:spTree>
    <p:extLst>
      <p:ext uri="{BB962C8B-B14F-4D97-AF65-F5344CB8AC3E}">
        <p14:creationId xmlns:p14="http://schemas.microsoft.com/office/powerpoint/2010/main" val="1944188021"/>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88699" y="2933280"/>
            <a:ext cx="8637751" cy="1107739"/>
          </a:xfrm>
        </p:spPr>
        <p:txBody>
          <a:bodyPr anchor="t" anchorCtr="0">
            <a:noAutofit/>
          </a:bodyPr>
          <a:lstStyle>
            <a:lvl1pPr>
              <a:defRPr sz="7200">
                <a:solidFill>
                  <a:schemeClr val="tx1"/>
                </a:solidFill>
                <a:latin typeface="+mj-lt"/>
              </a:defRPr>
            </a:lvl1pPr>
          </a:lstStyle>
          <a:p>
            <a:r>
              <a:rPr lang="en-US" dirty="0"/>
              <a:t>Thank you</a:t>
            </a:r>
          </a:p>
        </p:txBody>
      </p:sp>
      <p:sp>
        <p:nvSpPr>
          <p:cNvPr id="93" name="Text Placeholder 92"/>
          <p:cNvSpPr>
            <a:spLocks noGrp="1"/>
          </p:cNvSpPr>
          <p:nvPr>
            <p:ph type="body" sz="quarter" idx="10" hasCustomPrompt="1"/>
          </p:nvPr>
        </p:nvSpPr>
        <p:spPr>
          <a:xfrm>
            <a:off x="10784232" y="3107931"/>
            <a:ext cx="3455100" cy="3949603"/>
          </a:xfrm>
        </p:spPr>
        <p:txBody>
          <a:bodyPr anchor="t" anchorCtr="0">
            <a:noAutofit/>
          </a:bodyPr>
          <a:lstStyle>
            <a:lvl1pPr>
              <a:spcBef>
                <a:spcPts val="0"/>
              </a:spcBef>
              <a:defRPr sz="1900" b="0"/>
            </a:lvl1pPr>
          </a:lstStyle>
          <a:p>
            <a:r>
              <a:rPr lang="en-US" dirty="0"/>
              <a:t>Contact information:</a:t>
            </a:r>
          </a:p>
          <a:p>
            <a:endParaRPr lang="en-US" dirty="0"/>
          </a:p>
          <a:p>
            <a:r>
              <a:rPr lang="en-US" dirty="0"/>
              <a:t>F name MI. L name</a:t>
            </a:r>
          </a:p>
          <a:p>
            <a:r>
              <a:rPr lang="en-US" dirty="0"/>
              <a:t>Title</a:t>
            </a:r>
          </a:p>
          <a:p>
            <a:r>
              <a:rPr lang="en-US" dirty="0"/>
              <a:t>Address</a:t>
            </a:r>
          </a:p>
          <a:p>
            <a:r>
              <a:rPr lang="en-US" dirty="0"/>
              <a:t>Phone number</a:t>
            </a:r>
          </a:p>
        </p:txBody>
      </p:sp>
      <p:sp>
        <p:nvSpPr>
          <p:cNvPr id="7" name="Rectangle 6"/>
          <p:cNvSpPr/>
          <p:nvPr/>
        </p:nvSpPr>
        <p:spPr bwMode="gray">
          <a:xfrm>
            <a:off x="388699" y="0"/>
            <a:ext cx="13850633" cy="194401"/>
          </a:xfrm>
          <a:prstGeom prst="rect">
            <a:avLst/>
          </a:prstGeom>
          <a:solidFill>
            <a:schemeClr val="accent1"/>
          </a:solidFill>
          <a:ln w="9525" algn="ctr">
            <a:noFill/>
            <a:miter lim="800000"/>
            <a:headEnd/>
            <a:tailEnd/>
          </a:ln>
        </p:spPr>
        <p:txBody>
          <a:bodyPr lIns="128563" tIns="102850" rIns="128563" bIns="102850" rtlCol="0" anchor="ctr"/>
          <a:lstStyle/>
          <a:p>
            <a:pPr marR="0" algn="ctr" defTabSz="1306205" eaLnBrk="1" fontAlgn="base" latinLnBrk="0" hangingPunct="1">
              <a:lnSpc>
                <a:spcPct val="100000"/>
              </a:lnSpc>
              <a:spcBef>
                <a:spcPct val="50000"/>
              </a:spcBef>
              <a:spcAft>
                <a:spcPct val="0"/>
              </a:spcAft>
              <a:buClr>
                <a:srgbClr val="F0AB00"/>
              </a:buClr>
              <a:buSzPct val="80000"/>
              <a:tabLst/>
            </a:pPr>
            <a:endParaRPr kumimoji="0" lang="en-US" sz="23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0423" y="574356"/>
            <a:ext cx="2199649" cy="1088388"/>
          </a:xfrm>
          <a:prstGeom prst="rect">
            <a:avLst/>
          </a:prstGeom>
        </p:spPr>
      </p:pic>
      <p:pic>
        <p:nvPicPr>
          <p:cNvPr id="8" name="Picture 7"/>
          <p:cNvPicPr>
            <a:picLocks noChangeAspect="1"/>
          </p:cNvPicPr>
          <p:nvPr userDrawn="1"/>
        </p:nvPicPr>
        <p:blipFill>
          <a:blip r:embed="rId3"/>
          <a:stretch>
            <a:fillRect/>
          </a:stretch>
        </p:blipFill>
        <p:spPr>
          <a:xfrm>
            <a:off x="190104" y="7057534"/>
            <a:ext cx="4402985" cy="775299"/>
          </a:xfrm>
          <a:prstGeom prst="rect">
            <a:avLst/>
          </a:prstGeom>
        </p:spPr>
      </p:pic>
    </p:spTree>
    <p:extLst>
      <p:ext uri="{BB962C8B-B14F-4D97-AF65-F5344CB8AC3E}">
        <p14:creationId xmlns:p14="http://schemas.microsoft.com/office/powerpoint/2010/main" val="1204744678"/>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&lt;Agenda&gt;</a:t>
            </a:r>
          </a:p>
        </p:txBody>
      </p:sp>
      <p:sp>
        <p:nvSpPr>
          <p:cNvPr id="4" name="Text Placeholder 3"/>
          <p:cNvSpPr>
            <a:spLocks noGrp="1"/>
          </p:cNvSpPr>
          <p:nvPr>
            <p:ph type="body" sz="quarter" idx="10" hasCustomPrompt="1"/>
          </p:nvPr>
        </p:nvSpPr>
        <p:spPr>
          <a:xfrm>
            <a:off x="388699" y="2030401"/>
            <a:ext cx="13850633" cy="4598181"/>
          </a:xfrm>
        </p:spPr>
        <p:txBody>
          <a:bodyPr>
            <a:noAutofit/>
          </a:bodyPr>
          <a:lstStyle>
            <a:lvl1pPr marL="0" marR="0" indent="0" algn="l" defTabSz="1306205" rtl="0" eaLnBrk="1" fontAlgn="auto" latinLnBrk="0" hangingPunct="1">
              <a:lnSpc>
                <a:spcPct val="100000"/>
              </a:lnSpc>
              <a:spcBef>
                <a:spcPts val="2879"/>
              </a:spcBef>
              <a:spcAft>
                <a:spcPts val="0"/>
              </a:spcAft>
              <a:buClr>
                <a:schemeClr val="accent1"/>
              </a:buClr>
              <a:buSzPct val="80000"/>
              <a:buFontTx/>
              <a:buNone/>
              <a:tabLst/>
              <a:defRPr sz="2400" b="0"/>
            </a:lvl1pPr>
            <a:lvl2pPr marL="215946" marR="0" indent="-215946" algn="l" defTabSz="1306205" rtl="0" eaLnBrk="1" fontAlgn="auto" latinLnBrk="0" hangingPunct="1">
              <a:lnSpc>
                <a:spcPct val="100000"/>
              </a:lnSpc>
              <a:spcBef>
                <a:spcPts val="720"/>
              </a:spcBef>
              <a:spcAft>
                <a:spcPts val="0"/>
              </a:spcAft>
              <a:buClr>
                <a:schemeClr val="accent1"/>
              </a:buClr>
              <a:buSzPct val="100000"/>
              <a:buFont typeface="Wingdings" pitchFamily="2" charset="2"/>
              <a:buChar char=""/>
              <a:tabLst/>
              <a:defRPr sz="2200"/>
            </a:lvl2pPr>
            <a:lvl3pPr marL="431892" marR="0" indent="-215212" algn="l" defTabSz="1306205" rtl="0" eaLnBrk="1" fontAlgn="auto" latinLnBrk="0" hangingPunct="1">
              <a:lnSpc>
                <a:spcPct val="100000"/>
              </a:lnSpc>
              <a:spcBef>
                <a:spcPts val="480"/>
              </a:spcBef>
              <a:spcAft>
                <a:spcPts val="0"/>
              </a:spcAft>
              <a:buClr>
                <a:schemeClr val="accent2"/>
              </a:buClr>
              <a:buSzPct val="100000"/>
              <a:buFont typeface="Arial" pitchFamily="34" charset="0"/>
              <a:buChar char="–"/>
              <a:tabLst/>
              <a:defRPr sz="2200" baseline="0"/>
            </a:lvl3pPr>
            <a:lvl4pPr marL="647838" marR="0" indent="-215946" algn="l" defTabSz="1306205" rtl="0" eaLnBrk="1" fontAlgn="auto" latinLnBrk="0" hangingPunct="1">
              <a:lnSpc>
                <a:spcPct val="100000"/>
              </a:lnSpc>
              <a:spcBef>
                <a:spcPts val="300"/>
              </a:spcBef>
              <a:spcAft>
                <a:spcPts val="0"/>
              </a:spcAft>
              <a:buClr>
                <a:schemeClr val="accent2"/>
              </a:buClr>
              <a:buSzPct val="100000"/>
              <a:buFont typeface="Courier New" pitchFamily="49" charset="0"/>
              <a:buChar char="o"/>
              <a:tabLst/>
              <a:defRPr sz="1900"/>
            </a:lvl4pPr>
            <a:lvl5pPr>
              <a:buClr>
                <a:schemeClr val="accent2"/>
              </a:buClr>
              <a:buFont typeface="Arial" pitchFamily="34" charset="0"/>
              <a:buChar char="–"/>
              <a:defRPr/>
            </a:lvl5pPr>
          </a:lstStyle>
          <a:p>
            <a:pPr lvl="0"/>
            <a:r>
              <a:rPr lang="en-US" dirty="0"/>
              <a:t>Agenda Item/Divider Headline</a:t>
            </a:r>
          </a:p>
          <a:p>
            <a:pPr lvl="1"/>
            <a:r>
              <a:rPr lang="en-US" dirty="0"/>
              <a:t>Details</a:t>
            </a:r>
          </a:p>
          <a:p>
            <a:pPr lvl="2"/>
            <a:r>
              <a:rPr lang="en-US" dirty="0"/>
              <a:t>Third Level</a:t>
            </a:r>
          </a:p>
          <a:p>
            <a:pPr lvl="3"/>
            <a:r>
              <a:rPr lang="en-US" dirty="0"/>
              <a:t>Fourth Level</a:t>
            </a:r>
          </a:p>
          <a:p>
            <a:endParaRPr lang="en-US" dirty="0"/>
          </a:p>
        </p:txBody>
      </p:sp>
    </p:spTree>
    <p:extLst>
      <p:ext uri="{BB962C8B-B14F-4D97-AF65-F5344CB8AC3E}">
        <p14:creationId xmlns:p14="http://schemas.microsoft.com/office/powerpoint/2010/main" val="2680609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Tree>
    <p:extLst>
      <p:ext uri="{BB962C8B-B14F-4D97-AF65-F5344CB8AC3E}">
        <p14:creationId xmlns:p14="http://schemas.microsoft.com/office/powerpoint/2010/main" val="3060156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88699" y="388801"/>
            <a:ext cx="13850633" cy="907200"/>
          </a:xfrm>
          <a:prstGeom prst="rect">
            <a:avLst/>
          </a:prstGeom>
        </p:spPr>
        <p:txBody>
          <a:bodyPr vert="horz" lIns="0" tIns="0" rIns="0" bIns="0" rtlCol="0" anchor="ctr" anchorCtr="0">
            <a:noAutofit/>
          </a:bodyPr>
          <a:lstStyle/>
          <a:p>
            <a:r>
              <a:rPr lang="en-US" noProof="0" dirty="0"/>
              <a:t>Insert page title</a:t>
            </a:r>
          </a:p>
        </p:txBody>
      </p:sp>
      <p:sp>
        <p:nvSpPr>
          <p:cNvPr id="3" name="Text Placeholder 2"/>
          <p:cNvSpPr>
            <a:spLocks noGrp="1"/>
          </p:cNvSpPr>
          <p:nvPr>
            <p:ph type="body" idx="1"/>
          </p:nvPr>
        </p:nvSpPr>
        <p:spPr bwMode="gray">
          <a:xfrm>
            <a:off x="388699" y="2028825"/>
            <a:ext cx="13850633" cy="5269230"/>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3" name="Rectangle 32"/>
          <p:cNvSpPr/>
          <p:nvPr userDrawn="1"/>
        </p:nvSpPr>
        <p:spPr bwMode="gray">
          <a:xfrm>
            <a:off x="388699" y="0"/>
            <a:ext cx="13850633" cy="194401"/>
          </a:xfrm>
          <a:prstGeom prst="rect">
            <a:avLst/>
          </a:prstGeom>
          <a:solidFill>
            <a:schemeClr val="accent1"/>
          </a:solidFill>
          <a:ln w="9525" algn="ctr">
            <a:noFill/>
            <a:miter lim="800000"/>
            <a:headEnd/>
            <a:tailEnd/>
          </a:ln>
        </p:spPr>
        <p:txBody>
          <a:bodyPr lIns="128563" tIns="102850" rIns="128563" bIns="102850" rtlCol="0" anchor="ctr"/>
          <a:lstStyle/>
          <a:p>
            <a:pPr marR="0" algn="ctr" defTabSz="1306205" eaLnBrk="1" fontAlgn="base" latinLnBrk="0" hangingPunct="1">
              <a:lnSpc>
                <a:spcPct val="100000"/>
              </a:lnSpc>
              <a:spcBef>
                <a:spcPct val="50000"/>
              </a:spcBef>
              <a:spcAft>
                <a:spcPct val="0"/>
              </a:spcAft>
              <a:buClr>
                <a:srgbClr val="F0AB00"/>
              </a:buClr>
              <a:buSzPct val="80000"/>
              <a:tabLst/>
            </a:pPr>
            <a:endParaRPr kumimoji="0" lang="en-US" sz="23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88699" y="1363139"/>
            <a:ext cx="13850633"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userDrawn="1"/>
        </p:nvSpPr>
        <p:spPr bwMode="white">
          <a:xfrm>
            <a:off x="388699" y="7842886"/>
            <a:ext cx="13850633" cy="388800"/>
          </a:xfrm>
          <a:prstGeom prst="rect">
            <a:avLst/>
          </a:prstGeom>
          <a:solidFill>
            <a:schemeClr val="tx1"/>
          </a:solidFill>
          <a:ln w="9525" algn="ctr">
            <a:noFill/>
            <a:miter lim="800000"/>
            <a:headEnd/>
            <a:tailEnd/>
          </a:ln>
        </p:spPr>
        <p:txBody>
          <a:bodyPr lIns="128563" tIns="102850" rIns="128563" bIns="102850" rtlCol="0" anchor="ctr"/>
          <a:lstStyle/>
          <a:p>
            <a:pPr marR="0" algn="ctr" defTabSz="1306205" eaLnBrk="1" fontAlgn="base" latinLnBrk="0" hangingPunct="1">
              <a:lnSpc>
                <a:spcPct val="100000"/>
              </a:lnSpc>
              <a:spcBef>
                <a:spcPct val="50000"/>
              </a:spcBef>
              <a:spcAft>
                <a:spcPct val="0"/>
              </a:spcAft>
              <a:buClr>
                <a:srgbClr val="F0AB00"/>
              </a:buClr>
              <a:buSzPct val="80000"/>
              <a:tabLst/>
            </a:pPr>
            <a:endParaRPr kumimoji="0" lang="en-US" sz="11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 name="TextBox 9"/>
          <p:cNvSpPr txBox="1"/>
          <p:nvPr userDrawn="1"/>
        </p:nvSpPr>
        <p:spPr bwMode="black">
          <a:xfrm>
            <a:off x="388699" y="7954206"/>
            <a:ext cx="4151116" cy="169277"/>
          </a:xfrm>
          <a:prstGeom prst="rect">
            <a:avLst/>
          </a:prstGeom>
          <a:noFill/>
        </p:spPr>
        <p:txBody>
          <a:bodyPr wrap="none" lIns="102850" tIns="0" rIns="0" bIns="0" rtlCol="0">
            <a:spAutoFit/>
          </a:bodyPr>
          <a:lstStyle/>
          <a:p>
            <a:pPr marL="159800" indent="-159800" algn="l">
              <a:buClr>
                <a:schemeClr val="bg1"/>
              </a:buClr>
              <a:buFont typeface="Arial" pitchFamily="34" charset="0"/>
              <a:buChar char="©"/>
              <a:tabLst/>
            </a:pPr>
            <a:r>
              <a:rPr lang="en-US" sz="1100" noProof="0" dirty="0">
                <a:solidFill>
                  <a:schemeClr val="bg1"/>
                </a:solidFill>
              </a:rPr>
              <a:t>2016 SAP SE or an SAP affiliate company. All rights reserved.</a:t>
            </a:r>
          </a:p>
        </p:txBody>
      </p:sp>
      <p:sp>
        <p:nvSpPr>
          <p:cNvPr id="34" name="TextBox 33"/>
          <p:cNvSpPr txBox="1"/>
          <p:nvPr userDrawn="1"/>
        </p:nvSpPr>
        <p:spPr bwMode="black">
          <a:xfrm>
            <a:off x="13962698" y="7954206"/>
            <a:ext cx="275375" cy="169277"/>
          </a:xfrm>
          <a:prstGeom prst="rect">
            <a:avLst/>
          </a:prstGeom>
          <a:noFill/>
        </p:spPr>
        <p:txBody>
          <a:bodyPr wrap="none" lIns="0" tIns="0" rIns="102850" bIns="0" rtlCol="0">
            <a:spAutoFit/>
          </a:bodyPr>
          <a:lstStyle/>
          <a:p>
            <a:pPr marL="133797" indent="-133797" algn="r">
              <a:buClr>
                <a:schemeClr val="accent2"/>
              </a:buClr>
              <a:buFont typeface="Arial" pitchFamily="34" charset="0"/>
              <a:buNone/>
            </a:pPr>
            <a:fld id="{0BDC132A-5C91-4078-9777-31DA19A62E0A}" type="slidenum">
              <a:rPr lang="en-US" sz="1100" baseline="0" noProof="0" smtClean="0">
                <a:solidFill>
                  <a:schemeClr val="bg1"/>
                </a:solidFill>
              </a:rPr>
              <a:pPr marL="133797" indent="-133797" algn="r">
                <a:buClr>
                  <a:schemeClr val="accent2"/>
                </a:buClr>
                <a:buFont typeface="Arial" pitchFamily="34" charset="0"/>
                <a:buNone/>
              </a:pPr>
              <a:t>‹#›</a:t>
            </a:fld>
            <a:endParaRPr lang="en-US" sz="1100" noProof="0" dirty="0">
              <a:solidFill>
                <a:schemeClr val="bg1"/>
              </a:solidFill>
            </a:endParaRPr>
          </a:p>
        </p:txBody>
      </p:sp>
      <p:sp>
        <p:nvSpPr>
          <p:cNvPr id="4" name="Information_Classification"/>
          <p:cNvSpPr txBox="1"/>
          <p:nvPr userDrawn="1"/>
        </p:nvSpPr>
        <p:spPr>
          <a:xfrm>
            <a:off x="11808687" y="7954206"/>
            <a:ext cx="1506082" cy="169277"/>
          </a:xfrm>
          <a:prstGeom prst="rect">
            <a:avLst/>
          </a:prstGeom>
          <a:noFill/>
        </p:spPr>
        <p:txBody>
          <a:bodyPr vert="horz" wrap="square" lIns="0" tIns="0" rIns="0" bIns="0" rtlCol="0">
            <a:spAutoFit/>
          </a:bodyPr>
          <a:lstStyle/>
          <a:p>
            <a:pPr algn="r" fontAlgn="base">
              <a:spcBef>
                <a:spcPts val="720"/>
              </a:spcBef>
              <a:spcAft>
                <a:spcPct val="0"/>
              </a:spcAft>
              <a:buClr>
                <a:srgbClr val="F0AB00"/>
              </a:buClr>
              <a:buSzPct val="80000"/>
            </a:pPr>
            <a:r>
              <a:rPr kumimoji="0" lang="en-US" sz="1100" b="0" i="0" u="none" kern="0" baseline="0" dirty="0">
                <a:solidFill>
                  <a:srgbClr val="FFFFFF"/>
                </a:solidFill>
                <a:latin typeface="Arial"/>
                <a:ea typeface="Arial Unicode MS"/>
                <a:cs typeface="Arial Unicode MS" pitchFamily="34" charset="-128"/>
                <a:sym typeface="Arial"/>
              </a:rPr>
              <a:t>Internal</a:t>
            </a:r>
          </a:p>
        </p:txBody>
      </p:sp>
    </p:spTree>
    <p:extLst>
      <p:ext uri="{BB962C8B-B14F-4D97-AF65-F5344CB8AC3E}">
        <p14:creationId xmlns:p14="http://schemas.microsoft.com/office/powerpoint/2010/main" val="3836400449"/>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8" r:id="rId9"/>
    <p:sldLayoutId id="2147483749" r:id="rId10"/>
    <p:sldLayoutId id="2147483750" r:id="rId11"/>
    <p:sldLayoutId id="2147483751" r:id="rId12"/>
    <p:sldLayoutId id="2147483752" r:id="rId13"/>
    <p:sldLayoutId id="2147483753" r:id="rId14"/>
    <p:sldLayoutId id="2147483754" r:id="rId15"/>
    <p:sldLayoutId id="2147483747" r:id="rId16"/>
    <p:sldLayoutId id="2147483755" r:id="rId17"/>
    <p:sldLayoutId id="2147483756" r:id="rId18"/>
    <p:sldLayoutId id="2147483757" r:id="rId19"/>
    <p:sldLayoutId id="2147483758" r:id="rId20"/>
    <p:sldLayoutId id="2147483759" r:id="rId21"/>
    <p:sldLayoutId id="2147483760" r:id="rId22"/>
    <p:sldLayoutId id="2147483761" r:id="rId23"/>
  </p:sldLayoutIdLst>
  <p:hf hdr="0" ftr="0" dt="0"/>
  <p:txStyles>
    <p:titleStyle>
      <a:lvl1pPr algn="l" defTabSz="1306205" rtl="0" eaLnBrk="1" latinLnBrk="0" hangingPunct="1">
        <a:spcBef>
          <a:spcPct val="0"/>
        </a:spcBef>
        <a:buNone/>
        <a:defRPr sz="3400" b="1" kern="1200">
          <a:solidFill>
            <a:schemeClr val="accent2"/>
          </a:solidFill>
          <a:latin typeface="+mj-lt"/>
          <a:ea typeface="+mj-ea"/>
          <a:cs typeface="+mj-cs"/>
        </a:defRPr>
      </a:lvl1pPr>
    </p:titleStyle>
    <p:bodyStyle>
      <a:lvl1pPr marL="0" indent="0" algn="l" defTabSz="1306205" rtl="0" eaLnBrk="1" latinLnBrk="0" hangingPunct="1">
        <a:spcBef>
          <a:spcPts val="2879"/>
        </a:spcBef>
        <a:buClr>
          <a:schemeClr val="accent1"/>
        </a:buClr>
        <a:buSzPct val="80000"/>
        <a:buFontTx/>
        <a:buNone/>
        <a:defRPr sz="2400" b="1" kern="1200">
          <a:solidFill>
            <a:schemeClr val="tx1"/>
          </a:solidFill>
          <a:latin typeface="+mn-lt"/>
          <a:ea typeface="+mn-ea"/>
          <a:cs typeface="+mn-cs"/>
        </a:defRPr>
      </a:lvl1pPr>
      <a:lvl2pPr marL="0" indent="0" algn="l" defTabSz="1306205" rtl="0" eaLnBrk="1" latinLnBrk="0" hangingPunct="1">
        <a:spcBef>
          <a:spcPts val="720"/>
        </a:spcBef>
        <a:buClr>
          <a:schemeClr val="accent1"/>
        </a:buClr>
        <a:buSzPct val="80000"/>
        <a:buFont typeface="Wingdings" pitchFamily="2" charset="2"/>
        <a:buNone/>
        <a:defRPr sz="2400" kern="1200">
          <a:solidFill>
            <a:schemeClr val="tx1"/>
          </a:solidFill>
          <a:latin typeface="+mn-lt"/>
          <a:ea typeface="+mn-ea"/>
          <a:cs typeface="+mn-cs"/>
        </a:defRPr>
      </a:lvl2pPr>
      <a:lvl3pPr marL="215946" indent="-215946" algn="l" defTabSz="1306205" rtl="0" eaLnBrk="1" latinLnBrk="0" hangingPunct="1">
        <a:spcBef>
          <a:spcPts val="480"/>
        </a:spcBef>
        <a:buClr>
          <a:schemeClr val="accent1"/>
        </a:buClr>
        <a:buSzPct val="100000"/>
        <a:buFont typeface="Wingdings" pitchFamily="2" charset="2"/>
        <a:buChar char=""/>
        <a:defRPr sz="2200" kern="1200">
          <a:solidFill>
            <a:schemeClr val="tx1"/>
          </a:solidFill>
          <a:latin typeface="+mn-lt"/>
          <a:ea typeface="+mn-ea"/>
          <a:cs typeface="+mn-cs"/>
        </a:defRPr>
      </a:lvl3pPr>
      <a:lvl4pPr marL="431892" indent="-215946" algn="l" defTabSz="1306205" rtl="0" eaLnBrk="1" latinLnBrk="0" hangingPunct="1">
        <a:spcBef>
          <a:spcPts val="480"/>
        </a:spcBef>
        <a:buClr>
          <a:schemeClr val="tx1"/>
        </a:buClr>
        <a:buSzPct val="100000"/>
        <a:buFont typeface="Arial" pitchFamily="34" charset="0"/>
        <a:buChar char="–"/>
        <a:defRPr sz="2200" kern="1200">
          <a:solidFill>
            <a:schemeClr val="tx1"/>
          </a:solidFill>
          <a:latin typeface="+mn-lt"/>
          <a:ea typeface="+mn-ea"/>
          <a:cs typeface="+mn-cs"/>
        </a:defRPr>
      </a:lvl4pPr>
      <a:lvl5pPr marL="647838" indent="-215946" algn="l" defTabSz="1306205" rtl="0" eaLnBrk="1" latinLnBrk="0" hangingPunct="1">
        <a:spcBef>
          <a:spcPts val="300"/>
        </a:spcBef>
        <a:buClr>
          <a:schemeClr val="tx1"/>
        </a:buClr>
        <a:buSzPct val="100000"/>
        <a:buFont typeface="Courier New" pitchFamily="49" charset="0"/>
        <a:buChar char="o"/>
        <a:defRPr sz="1900" kern="1200">
          <a:solidFill>
            <a:schemeClr val="tx1"/>
          </a:solidFill>
          <a:latin typeface="+mn-lt"/>
          <a:ea typeface="+mn-ea"/>
          <a:cs typeface="+mn-cs"/>
        </a:defRPr>
      </a:lvl5pPr>
      <a:lvl6pPr marL="3592063" indent="-326551" algn="l" defTabSz="1306205" rtl="0" eaLnBrk="1" latinLnBrk="0" hangingPunct="1">
        <a:spcBef>
          <a:spcPct val="20000"/>
        </a:spcBef>
        <a:buFont typeface="Arial" pitchFamily="34" charset="0"/>
        <a:buChar char="•"/>
        <a:defRPr sz="2900" kern="1200">
          <a:solidFill>
            <a:schemeClr val="tx1"/>
          </a:solidFill>
          <a:latin typeface="+mn-lt"/>
          <a:ea typeface="+mn-ea"/>
          <a:cs typeface="+mn-cs"/>
        </a:defRPr>
      </a:lvl6pPr>
      <a:lvl7pPr marL="4245165" indent="-326551" algn="l" defTabSz="1306205" rtl="0" eaLnBrk="1" latinLnBrk="0" hangingPunct="1">
        <a:spcBef>
          <a:spcPct val="20000"/>
        </a:spcBef>
        <a:buFont typeface="Arial" pitchFamily="34" charset="0"/>
        <a:buChar char="•"/>
        <a:defRPr sz="2900" kern="1200">
          <a:solidFill>
            <a:schemeClr val="tx1"/>
          </a:solidFill>
          <a:latin typeface="+mn-lt"/>
          <a:ea typeface="+mn-ea"/>
          <a:cs typeface="+mn-cs"/>
        </a:defRPr>
      </a:lvl7pPr>
      <a:lvl8pPr marL="4898267" indent="-326551" algn="l" defTabSz="1306205" rtl="0" eaLnBrk="1" latinLnBrk="0" hangingPunct="1">
        <a:spcBef>
          <a:spcPct val="20000"/>
        </a:spcBef>
        <a:buFont typeface="Arial" pitchFamily="34" charset="0"/>
        <a:buChar char="•"/>
        <a:defRPr sz="2900" kern="1200">
          <a:solidFill>
            <a:schemeClr val="tx1"/>
          </a:solidFill>
          <a:latin typeface="+mn-lt"/>
          <a:ea typeface="+mn-ea"/>
          <a:cs typeface="+mn-cs"/>
        </a:defRPr>
      </a:lvl8pPr>
      <a:lvl9pPr marL="5551369" indent="-326551" algn="l" defTabSz="1306205" rtl="0" eaLnBrk="1" latinLnBrk="0" hangingPunct="1">
        <a:spcBef>
          <a:spcPct val="20000"/>
        </a:spcBef>
        <a:buFont typeface="Arial" pitchFamily="34" charset="0"/>
        <a:buChar char="•"/>
        <a:defRPr sz="2900" kern="1200">
          <a:solidFill>
            <a:schemeClr val="tx1"/>
          </a:solidFill>
          <a:latin typeface="+mn-lt"/>
          <a:ea typeface="+mn-ea"/>
          <a:cs typeface="+mn-cs"/>
        </a:defRPr>
      </a:lvl9pPr>
    </p:bodyStyle>
    <p:otherStyle>
      <a:defPPr>
        <a:defRPr lang="de-DE"/>
      </a:defPPr>
      <a:lvl1pPr marL="0" algn="l" defTabSz="1306205" rtl="0" eaLnBrk="1" latinLnBrk="0" hangingPunct="1">
        <a:defRPr sz="2500" kern="1200">
          <a:solidFill>
            <a:schemeClr val="tx1"/>
          </a:solidFill>
          <a:latin typeface="+mn-lt"/>
          <a:ea typeface="+mn-ea"/>
          <a:cs typeface="+mn-cs"/>
        </a:defRPr>
      </a:lvl1pPr>
      <a:lvl2pPr marL="653102" algn="l" defTabSz="1306205" rtl="0" eaLnBrk="1" latinLnBrk="0" hangingPunct="1">
        <a:defRPr sz="2500" kern="1200">
          <a:solidFill>
            <a:schemeClr val="tx1"/>
          </a:solidFill>
          <a:latin typeface="+mn-lt"/>
          <a:ea typeface="+mn-ea"/>
          <a:cs typeface="+mn-cs"/>
        </a:defRPr>
      </a:lvl2pPr>
      <a:lvl3pPr marL="1306205" algn="l" defTabSz="1306205" rtl="0" eaLnBrk="1" latinLnBrk="0" hangingPunct="1">
        <a:defRPr sz="2500" kern="1200">
          <a:solidFill>
            <a:schemeClr val="tx1"/>
          </a:solidFill>
          <a:latin typeface="+mn-lt"/>
          <a:ea typeface="+mn-ea"/>
          <a:cs typeface="+mn-cs"/>
        </a:defRPr>
      </a:lvl3pPr>
      <a:lvl4pPr marL="1959307" algn="l" defTabSz="1306205" rtl="0" eaLnBrk="1" latinLnBrk="0" hangingPunct="1">
        <a:defRPr sz="2500" kern="1200">
          <a:solidFill>
            <a:schemeClr val="tx1"/>
          </a:solidFill>
          <a:latin typeface="+mn-lt"/>
          <a:ea typeface="+mn-ea"/>
          <a:cs typeface="+mn-cs"/>
        </a:defRPr>
      </a:lvl4pPr>
      <a:lvl5pPr marL="2612409" algn="l" defTabSz="1306205" rtl="0" eaLnBrk="1" latinLnBrk="0" hangingPunct="1">
        <a:defRPr sz="2500" kern="1200">
          <a:solidFill>
            <a:schemeClr val="tx1"/>
          </a:solidFill>
          <a:latin typeface="+mn-lt"/>
          <a:ea typeface="+mn-ea"/>
          <a:cs typeface="+mn-cs"/>
        </a:defRPr>
      </a:lvl5pPr>
      <a:lvl6pPr marL="3265511" algn="l" defTabSz="1306205" rtl="0" eaLnBrk="1" latinLnBrk="0" hangingPunct="1">
        <a:defRPr sz="2500" kern="1200">
          <a:solidFill>
            <a:schemeClr val="tx1"/>
          </a:solidFill>
          <a:latin typeface="+mn-lt"/>
          <a:ea typeface="+mn-ea"/>
          <a:cs typeface="+mn-cs"/>
        </a:defRPr>
      </a:lvl6pPr>
      <a:lvl7pPr marL="3918614" algn="l" defTabSz="1306205" rtl="0" eaLnBrk="1" latinLnBrk="0" hangingPunct="1">
        <a:defRPr sz="2500" kern="1200">
          <a:solidFill>
            <a:schemeClr val="tx1"/>
          </a:solidFill>
          <a:latin typeface="+mn-lt"/>
          <a:ea typeface="+mn-ea"/>
          <a:cs typeface="+mn-cs"/>
        </a:defRPr>
      </a:lvl7pPr>
      <a:lvl8pPr marL="4571716" algn="l" defTabSz="1306205" rtl="0" eaLnBrk="1" latinLnBrk="0" hangingPunct="1">
        <a:defRPr sz="2500" kern="1200">
          <a:solidFill>
            <a:schemeClr val="tx1"/>
          </a:solidFill>
          <a:latin typeface="+mn-lt"/>
          <a:ea typeface="+mn-ea"/>
          <a:cs typeface="+mn-cs"/>
        </a:defRPr>
      </a:lvl8pPr>
      <a:lvl9pPr marL="5224818" algn="l" defTabSz="1306205" rtl="0" eaLnBrk="1" latinLnBrk="0" hangingPunct="1">
        <a:defRPr sz="2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8.xml"/><Relationship Id="rId4" Type="http://schemas.openxmlformats.org/officeDocument/2006/relationships/image" Target="../media/image45.png"/></Relationships>
</file>

<file path=ppt/slides/_rels/slide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48.png"/></Relationships>
</file>

<file path=ppt/slides/_rels/slide6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8" Type="http://schemas.openxmlformats.org/officeDocument/2006/relationships/hyperlink" Target="https://arxiv.org/abs/1706.03762" TargetMode="External"/><Relationship Id="rId3" Type="http://schemas.openxmlformats.org/officeDocument/2006/relationships/hyperlink" Target="https://jalammar.github.io/illustrated-transformer/" TargetMode="External"/><Relationship Id="rId7" Type="http://schemas.openxmlformats.org/officeDocument/2006/relationships/hyperlink" Target="https://arxiv.org/pdf/1810.04805.pdf" TargetMode="External"/><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hyperlink" Target="https://zhuanlan.zhihu.com/p/33173246" TargetMode="External"/><Relationship Id="rId5" Type="http://schemas.openxmlformats.org/officeDocument/2006/relationships/hyperlink" Target="https://zhuanlan.zhihu.com/p/47063917" TargetMode="External"/><Relationship Id="rId10" Type="http://schemas.openxmlformats.org/officeDocument/2006/relationships/hyperlink" Target="https://s3-us-west-2.amazonaws.com/openai-assets/research-covers/language-unsupervised/language_understanding_paper.pdf" TargetMode="External"/><Relationship Id="rId4" Type="http://schemas.openxmlformats.org/officeDocument/2006/relationships/hyperlink" Target="https://zhuanlan.zhihu.com/p/47282410" TargetMode="External"/><Relationship Id="rId9" Type="http://schemas.openxmlformats.org/officeDocument/2006/relationships/hyperlink" Target="https://arxiv.org/abs/1802.05365"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15524"/>
          <a:stretch/>
        </p:blipFill>
        <p:spPr>
          <a:xfrm>
            <a:off x="-26977" y="-1"/>
            <a:ext cx="14657377" cy="8259040"/>
          </a:xfrm>
          <a:prstGeom prst="rect">
            <a:avLst/>
          </a:prstGeom>
        </p:spPr>
      </p:pic>
      <p:sp>
        <p:nvSpPr>
          <p:cNvPr id="9" name="Rectangle 8"/>
          <p:cNvSpPr/>
          <p:nvPr/>
        </p:nvSpPr>
        <p:spPr bwMode="gray">
          <a:xfrm>
            <a:off x="388699" y="0"/>
            <a:ext cx="13850633" cy="2591400"/>
          </a:xfrm>
          <a:prstGeom prst="rect">
            <a:avLst/>
          </a:prstGeom>
          <a:solidFill>
            <a:schemeClr val="bg1">
              <a:alpha val="75000"/>
            </a:schemeClr>
          </a:solidFill>
          <a:ln w="6350" algn="ctr">
            <a:noFill/>
            <a:miter lim="800000"/>
            <a:headEnd/>
            <a:tailEnd/>
          </a:ln>
        </p:spPr>
        <p:txBody>
          <a:bodyPr lIns="128563" tIns="102850" rIns="128563" bIns="10285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1" name="Rectangle 10"/>
          <p:cNvSpPr/>
          <p:nvPr/>
        </p:nvSpPr>
        <p:spPr bwMode="gray">
          <a:xfrm>
            <a:off x="388699" y="0"/>
            <a:ext cx="13850633" cy="194401"/>
          </a:xfrm>
          <a:prstGeom prst="rect">
            <a:avLst/>
          </a:prstGeom>
          <a:solidFill>
            <a:schemeClr val="accent1"/>
          </a:solidFill>
          <a:ln w="9525" algn="ctr">
            <a:noFill/>
            <a:miter lim="800000"/>
            <a:headEnd/>
            <a:tailEnd/>
          </a:ln>
        </p:spPr>
        <p:txBody>
          <a:bodyPr lIns="128563" tIns="102850" rIns="128563" bIns="102850" rtlCol="0" anchor="ctr"/>
          <a:lstStyle/>
          <a:p>
            <a:pPr algn="ctr" fontAlgn="base">
              <a:spcBef>
                <a:spcPct val="50000"/>
              </a:spcBef>
              <a:spcAft>
                <a:spcPct val="0"/>
              </a:spcAft>
              <a:buClr>
                <a:srgbClr val="F0AB00"/>
              </a:buClr>
              <a:buSzPct val="80000"/>
            </a:pPr>
            <a:endParaRPr lang="en-US" sz="2300" kern="0" dirty="0" err="1">
              <a:ea typeface="Arial Unicode MS" pitchFamily="34" charset="-128"/>
              <a:cs typeface="Arial Unicode MS" pitchFamily="34" charset="-128"/>
            </a:endParaRPr>
          </a:p>
        </p:txBody>
      </p:sp>
      <p:sp>
        <p:nvSpPr>
          <p:cNvPr id="3" name="Subtitle 2"/>
          <p:cNvSpPr>
            <a:spLocks noGrp="1"/>
          </p:cNvSpPr>
          <p:nvPr>
            <p:ph type="subTitle" idx="1"/>
          </p:nvPr>
        </p:nvSpPr>
        <p:spPr/>
        <p:txBody>
          <a:bodyPr anchor="b" anchorCtr="0">
            <a:spAutoFit/>
          </a:bodyPr>
          <a:lstStyle/>
          <a:p>
            <a:r>
              <a:rPr lang="en-US" dirty="0"/>
              <a:t>Yan Zhang</a:t>
            </a:r>
            <a:br>
              <a:rPr lang="en-US" dirty="0"/>
            </a:br>
            <a:r>
              <a:rPr lang="en-US" altLang="zh-CN" dirty="0"/>
              <a:t>February</a:t>
            </a:r>
            <a:r>
              <a:rPr lang="en-US" dirty="0"/>
              <a:t> </a:t>
            </a:r>
            <a:r>
              <a:rPr lang="en-US" altLang="zh-CN" dirty="0"/>
              <a:t>22</a:t>
            </a:r>
            <a:r>
              <a:rPr lang="en-US" dirty="0"/>
              <a:t>, 201</a:t>
            </a:r>
            <a:r>
              <a:rPr lang="en-US" altLang="zh-CN" dirty="0"/>
              <a:t>9</a:t>
            </a:r>
            <a:endParaRPr lang="en-US" dirty="0"/>
          </a:p>
        </p:txBody>
      </p:sp>
      <p:sp>
        <p:nvSpPr>
          <p:cNvPr id="2" name="Title 1"/>
          <p:cNvSpPr>
            <a:spLocks noGrp="1"/>
          </p:cNvSpPr>
          <p:nvPr>
            <p:ph type="ctrTitle"/>
          </p:nvPr>
        </p:nvSpPr>
        <p:spPr/>
        <p:txBody>
          <a:bodyPr/>
          <a:lstStyle/>
          <a:p>
            <a:r>
              <a:rPr lang="en-US" altLang="zh-CN" dirty="0"/>
              <a:t>NLP Transfer Learning with BERT</a:t>
            </a:r>
            <a:endParaRPr lang="en-US" dirty="0"/>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425" y="7298780"/>
            <a:ext cx="1099824" cy="544194"/>
          </a:xfrm>
          <a:prstGeom prst="rect">
            <a:avLst/>
          </a:prstGeom>
        </p:spPr>
      </p:pic>
    </p:spTree>
    <p:extLst>
      <p:ext uri="{BB962C8B-B14F-4D97-AF65-F5344CB8AC3E}">
        <p14:creationId xmlns:p14="http://schemas.microsoft.com/office/powerpoint/2010/main" val="18527606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A8CFC-E605-4EEB-BF2F-BF5B12563BB0}"/>
              </a:ext>
            </a:extLst>
          </p:cNvPr>
          <p:cNvSpPr>
            <a:spLocks noGrp="1"/>
          </p:cNvSpPr>
          <p:nvPr>
            <p:ph type="title"/>
          </p:nvPr>
        </p:nvSpPr>
        <p:spPr/>
        <p:txBody>
          <a:bodyPr/>
          <a:lstStyle/>
          <a:p>
            <a:r>
              <a:rPr lang="en-US" altLang="zh-CN" dirty="0"/>
              <a:t>Content</a:t>
            </a:r>
            <a:endParaRPr lang="zh-CN" altLang="en-US" dirty="0"/>
          </a:p>
        </p:txBody>
      </p:sp>
      <p:sp>
        <p:nvSpPr>
          <p:cNvPr id="3" name="Content Placeholder 2">
            <a:extLst>
              <a:ext uri="{FF2B5EF4-FFF2-40B4-BE49-F238E27FC236}">
                <a16:creationId xmlns:a16="http://schemas.microsoft.com/office/drawing/2014/main" id="{C28E8DEA-24B5-4679-9833-F26A797684A7}"/>
              </a:ext>
            </a:extLst>
          </p:cNvPr>
          <p:cNvSpPr>
            <a:spLocks noGrp="1"/>
          </p:cNvSpPr>
          <p:nvPr>
            <p:ph idx="1"/>
          </p:nvPr>
        </p:nvSpPr>
        <p:spPr/>
        <p:txBody>
          <a:bodyPr/>
          <a:lstStyle/>
          <a:p>
            <a:pPr marL="457200" indent="-457200">
              <a:buAutoNum type="arabicPeriod"/>
            </a:pPr>
            <a:r>
              <a:rPr lang="en-US" altLang="zh-CN" dirty="0"/>
              <a:t>Introduction</a:t>
            </a:r>
          </a:p>
          <a:p>
            <a:pPr marL="457200" indent="-457200">
              <a:buAutoNum type="arabicPeriod"/>
            </a:pPr>
            <a:r>
              <a:rPr lang="en-US" altLang="zh-CN" dirty="0">
                <a:solidFill>
                  <a:srgbClr val="FF0000"/>
                </a:solidFill>
              </a:rPr>
              <a:t>History of BERT</a:t>
            </a:r>
          </a:p>
          <a:p>
            <a:pPr marL="457200" indent="-457200">
              <a:buAutoNum type="arabicPeriod"/>
            </a:pPr>
            <a:r>
              <a:rPr lang="en-US" altLang="zh-CN" dirty="0"/>
              <a:t>Pre-training</a:t>
            </a:r>
          </a:p>
          <a:p>
            <a:pPr marL="457200" indent="-457200">
              <a:buAutoNum type="arabicPeriod"/>
            </a:pPr>
            <a:r>
              <a:rPr lang="en-US" altLang="zh-CN" dirty="0"/>
              <a:t>Finetuning</a:t>
            </a:r>
          </a:p>
          <a:p>
            <a:pPr marL="457200" indent="-457200">
              <a:buAutoNum type="arabicPeriod"/>
            </a:pPr>
            <a:r>
              <a:rPr lang="en-US" altLang="zh-CN" dirty="0"/>
              <a:t>Detail of Transformer</a:t>
            </a:r>
          </a:p>
          <a:p>
            <a:endParaRPr lang="zh-CN" altLang="en-US" dirty="0"/>
          </a:p>
        </p:txBody>
      </p:sp>
    </p:spTree>
    <p:extLst>
      <p:ext uri="{BB962C8B-B14F-4D97-AF65-F5344CB8AC3E}">
        <p14:creationId xmlns:p14="http://schemas.microsoft.com/office/powerpoint/2010/main" val="231288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403A6-9B72-4392-85AF-E3CD84B1D880}"/>
              </a:ext>
            </a:extLst>
          </p:cNvPr>
          <p:cNvSpPr>
            <a:spLocks noGrp="1"/>
          </p:cNvSpPr>
          <p:nvPr>
            <p:ph type="title"/>
          </p:nvPr>
        </p:nvSpPr>
        <p:spPr/>
        <p:txBody>
          <a:bodyPr/>
          <a:lstStyle/>
          <a:p>
            <a:r>
              <a:rPr lang="en-US" altLang="zh-CN" dirty="0"/>
              <a:t>BERT</a:t>
            </a:r>
            <a:endParaRPr lang="zh-CN" altLang="en-US" dirty="0"/>
          </a:p>
        </p:txBody>
      </p:sp>
      <p:pic>
        <p:nvPicPr>
          <p:cNvPr id="4" name="Picture 3">
            <a:extLst>
              <a:ext uri="{FF2B5EF4-FFF2-40B4-BE49-F238E27FC236}">
                <a16:creationId xmlns:a16="http://schemas.microsoft.com/office/drawing/2014/main" id="{AEAFB89A-4A5B-4DBF-B122-BDF4039B0CC9}"/>
              </a:ext>
            </a:extLst>
          </p:cNvPr>
          <p:cNvPicPr>
            <a:picLocks noChangeAspect="1"/>
          </p:cNvPicPr>
          <p:nvPr/>
        </p:nvPicPr>
        <p:blipFill>
          <a:blip r:embed="rId2"/>
          <a:stretch>
            <a:fillRect/>
          </a:stretch>
        </p:blipFill>
        <p:spPr>
          <a:xfrm>
            <a:off x="3041733" y="1805238"/>
            <a:ext cx="7648575" cy="2838450"/>
          </a:xfrm>
          <a:prstGeom prst="rect">
            <a:avLst/>
          </a:prstGeom>
        </p:spPr>
      </p:pic>
    </p:spTree>
    <p:extLst>
      <p:ext uri="{BB962C8B-B14F-4D97-AF65-F5344CB8AC3E}">
        <p14:creationId xmlns:p14="http://schemas.microsoft.com/office/powerpoint/2010/main" val="2247014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804C9-F2A6-4FD0-887A-4FDA72996628}"/>
              </a:ext>
            </a:extLst>
          </p:cNvPr>
          <p:cNvSpPr>
            <a:spLocks noGrp="1"/>
          </p:cNvSpPr>
          <p:nvPr>
            <p:ph type="title"/>
          </p:nvPr>
        </p:nvSpPr>
        <p:spPr/>
        <p:txBody>
          <a:bodyPr/>
          <a:lstStyle/>
          <a:p>
            <a:endParaRPr lang="zh-CN" altLang="en-US"/>
          </a:p>
        </p:txBody>
      </p:sp>
      <p:pic>
        <p:nvPicPr>
          <p:cNvPr id="5" name="Picture 4">
            <a:extLst>
              <a:ext uri="{FF2B5EF4-FFF2-40B4-BE49-F238E27FC236}">
                <a16:creationId xmlns:a16="http://schemas.microsoft.com/office/drawing/2014/main" id="{D5B39A19-C321-4838-A8D5-4490097E1069}"/>
              </a:ext>
            </a:extLst>
          </p:cNvPr>
          <p:cNvPicPr>
            <a:picLocks noChangeAspect="1"/>
          </p:cNvPicPr>
          <p:nvPr/>
        </p:nvPicPr>
        <p:blipFill>
          <a:blip r:embed="rId2"/>
          <a:stretch>
            <a:fillRect/>
          </a:stretch>
        </p:blipFill>
        <p:spPr>
          <a:xfrm>
            <a:off x="533400" y="2405062"/>
            <a:ext cx="13563600" cy="3419475"/>
          </a:xfrm>
          <a:prstGeom prst="rect">
            <a:avLst/>
          </a:prstGeom>
        </p:spPr>
      </p:pic>
    </p:spTree>
    <p:extLst>
      <p:ext uri="{BB962C8B-B14F-4D97-AF65-F5344CB8AC3E}">
        <p14:creationId xmlns:p14="http://schemas.microsoft.com/office/powerpoint/2010/main" val="3819385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93B19-1F2F-406E-8A69-BCD166E55ECB}"/>
              </a:ext>
            </a:extLst>
          </p:cNvPr>
          <p:cNvSpPr>
            <a:spLocks noGrp="1"/>
          </p:cNvSpPr>
          <p:nvPr>
            <p:ph type="title"/>
          </p:nvPr>
        </p:nvSpPr>
        <p:spPr>
          <a:xfrm>
            <a:off x="388699" y="343831"/>
            <a:ext cx="13850633" cy="907200"/>
          </a:xfrm>
        </p:spPr>
        <p:txBody>
          <a:bodyPr/>
          <a:lstStyle/>
          <a:p>
            <a:endParaRPr lang="zh-CN" altLang="en-US"/>
          </a:p>
        </p:txBody>
      </p:sp>
      <p:sp>
        <p:nvSpPr>
          <p:cNvPr id="4" name="TextBox 3">
            <a:extLst>
              <a:ext uri="{FF2B5EF4-FFF2-40B4-BE49-F238E27FC236}">
                <a16:creationId xmlns:a16="http://schemas.microsoft.com/office/drawing/2014/main" id="{94026C03-DDFD-4B77-90CD-2EB28CE270B6}"/>
              </a:ext>
            </a:extLst>
          </p:cNvPr>
          <p:cNvSpPr txBox="1"/>
          <p:nvPr/>
        </p:nvSpPr>
        <p:spPr>
          <a:xfrm>
            <a:off x="2158580" y="1859591"/>
            <a:ext cx="1558977"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zh-CN" altLang="en-US" sz="1800" kern="0" dirty="0">
                <a:ea typeface="Arial Unicode MS" pitchFamily="34" charset="-128"/>
                <a:cs typeface="Arial Unicode MS" pitchFamily="34" charset="-128"/>
              </a:rPr>
              <a:t>你是一个好人。</a:t>
            </a:r>
          </a:p>
        </p:txBody>
      </p:sp>
      <p:graphicFrame>
        <p:nvGraphicFramePr>
          <p:cNvPr id="7" name="Table 6">
            <a:extLst>
              <a:ext uri="{FF2B5EF4-FFF2-40B4-BE49-F238E27FC236}">
                <a16:creationId xmlns:a16="http://schemas.microsoft.com/office/drawing/2014/main" id="{5F0B5E70-A5FB-4C1F-81CF-3474B38787D2}"/>
              </a:ext>
            </a:extLst>
          </p:cNvPr>
          <p:cNvGraphicFramePr>
            <a:graphicFrameLocks noGrp="1"/>
          </p:cNvGraphicFramePr>
          <p:nvPr>
            <p:extLst>
              <p:ext uri="{D42A27DB-BD31-4B8C-83A1-F6EECF244321}">
                <p14:modId xmlns:p14="http://schemas.microsoft.com/office/powerpoint/2010/main" val="545885263"/>
              </p:ext>
            </p:extLst>
          </p:nvPr>
        </p:nvGraphicFramePr>
        <p:xfrm>
          <a:off x="1602761" y="3200573"/>
          <a:ext cx="9753600" cy="472440"/>
        </p:xfrm>
        <a:graphic>
          <a:graphicData uri="http://schemas.openxmlformats.org/drawingml/2006/table">
            <a:tbl>
              <a:tblPr firstRow="1" bandRow="1">
                <a:tableStyleId>{5940675A-B579-460E-94D1-54222C63F5DA}</a:tableStyleId>
              </a:tblPr>
              <a:tblGrid>
                <a:gridCol w="487680">
                  <a:extLst>
                    <a:ext uri="{9D8B030D-6E8A-4147-A177-3AD203B41FA5}">
                      <a16:colId xmlns:a16="http://schemas.microsoft.com/office/drawing/2014/main" val="173207877"/>
                    </a:ext>
                  </a:extLst>
                </a:gridCol>
                <a:gridCol w="487680">
                  <a:extLst>
                    <a:ext uri="{9D8B030D-6E8A-4147-A177-3AD203B41FA5}">
                      <a16:colId xmlns:a16="http://schemas.microsoft.com/office/drawing/2014/main" val="3482958975"/>
                    </a:ext>
                  </a:extLst>
                </a:gridCol>
                <a:gridCol w="487680">
                  <a:extLst>
                    <a:ext uri="{9D8B030D-6E8A-4147-A177-3AD203B41FA5}">
                      <a16:colId xmlns:a16="http://schemas.microsoft.com/office/drawing/2014/main" val="1196701581"/>
                    </a:ext>
                  </a:extLst>
                </a:gridCol>
                <a:gridCol w="487680">
                  <a:extLst>
                    <a:ext uri="{9D8B030D-6E8A-4147-A177-3AD203B41FA5}">
                      <a16:colId xmlns:a16="http://schemas.microsoft.com/office/drawing/2014/main" val="769893683"/>
                    </a:ext>
                  </a:extLst>
                </a:gridCol>
                <a:gridCol w="487680">
                  <a:extLst>
                    <a:ext uri="{9D8B030D-6E8A-4147-A177-3AD203B41FA5}">
                      <a16:colId xmlns:a16="http://schemas.microsoft.com/office/drawing/2014/main" val="1487934809"/>
                    </a:ext>
                  </a:extLst>
                </a:gridCol>
                <a:gridCol w="487680">
                  <a:extLst>
                    <a:ext uri="{9D8B030D-6E8A-4147-A177-3AD203B41FA5}">
                      <a16:colId xmlns:a16="http://schemas.microsoft.com/office/drawing/2014/main" val="3652023181"/>
                    </a:ext>
                  </a:extLst>
                </a:gridCol>
                <a:gridCol w="487680">
                  <a:extLst>
                    <a:ext uri="{9D8B030D-6E8A-4147-A177-3AD203B41FA5}">
                      <a16:colId xmlns:a16="http://schemas.microsoft.com/office/drawing/2014/main" val="1947116408"/>
                    </a:ext>
                  </a:extLst>
                </a:gridCol>
                <a:gridCol w="487680">
                  <a:extLst>
                    <a:ext uri="{9D8B030D-6E8A-4147-A177-3AD203B41FA5}">
                      <a16:colId xmlns:a16="http://schemas.microsoft.com/office/drawing/2014/main" val="2343066876"/>
                    </a:ext>
                  </a:extLst>
                </a:gridCol>
                <a:gridCol w="487680">
                  <a:extLst>
                    <a:ext uri="{9D8B030D-6E8A-4147-A177-3AD203B41FA5}">
                      <a16:colId xmlns:a16="http://schemas.microsoft.com/office/drawing/2014/main" val="3232640332"/>
                    </a:ext>
                  </a:extLst>
                </a:gridCol>
                <a:gridCol w="487680">
                  <a:extLst>
                    <a:ext uri="{9D8B030D-6E8A-4147-A177-3AD203B41FA5}">
                      <a16:colId xmlns:a16="http://schemas.microsoft.com/office/drawing/2014/main" val="3890355290"/>
                    </a:ext>
                  </a:extLst>
                </a:gridCol>
                <a:gridCol w="487680">
                  <a:extLst>
                    <a:ext uri="{9D8B030D-6E8A-4147-A177-3AD203B41FA5}">
                      <a16:colId xmlns:a16="http://schemas.microsoft.com/office/drawing/2014/main" val="3046610314"/>
                    </a:ext>
                  </a:extLst>
                </a:gridCol>
                <a:gridCol w="487680">
                  <a:extLst>
                    <a:ext uri="{9D8B030D-6E8A-4147-A177-3AD203B41FA5}">
                      <a16:colId xmlns:a16="http://schemas.microsoft.com/office/drawing/2014/main" val="399039914"/>
                    </a:ext>
                  </a:extLst>
                </a:gridCol>
                <a:gridCol w="487680">
                  <a:extLst>
                    <a:ext uri="{9D8B030D-6E8A-4147-A177-3AD203B41FA5}">
                      <a16:colId xmlns:a16="http://schemas.microsoft.com/office/drawing/2014/main" val="479838102"/>
                    </a:ext>
                  </a:extLst>
                </a:gridCol>
                <a:gridCol w="487680">
                  <a:extLst>
                    <a:ext uri="{9D8B030D-6E8A-4147-A177-3AD203B41FA5}">
                      <a16:colId xmlns:a16="http://schemas.microsoft.com/office/drawing/2014/main" val="2571776935"/>
                    </a:ext>
                  </a:extLst>
                </a:gridCol>
                <a:gridCol w="487680">
                  <a:extLst>
                    <a:ext uri="{9D8B030D-6E8A-4147-A177-3AD203B41FA5}">
                      <a16:colId xmlns:a16="http://schemas.microsoft.com/office/drawing/2014/main" val="3112134726"/>
                    </a:ext>
                  </a:extLst>
                </a:gridCol>
                <a:gridCol w="487680">
                  <a:extLst>
                    <a:ext uri="{9D8B030D-6E8A-4147-A177-3AD203B41FA5}">
                      <a16:colId xmlns:a16="http://schemas.microsoft.com/office/drawing/2014/main" val="2938971260"/>
                    </a:ext>
                  </a:extLst>
                </a:gridCol>
                <a:gridCol w="487680">
                  <a:extLst>
                    <a:ext uri="{9D8B030D-6E8A-4147-A177-3AD203B41FA5}">
                      <a16:colId xmlns:a16="http://schemas.microsoft.com/office/drawing/2014/main" val="4162614620"/>
                    </a:ext>
                  </a:extLst>
                </a:gridCol>
                <a:gridCol w="487680">
                  <a:extLst>
                    <a:ext uri="{9D8B030D-6E8A-4147-A177-3AD203B41FA5}">
                      <a16:colId xmlns:a16="http://schemas.microsoft.com/office/drawing/2014/main" val="4198248842"/>
                    </a:ext>
                  </a:extLst>
                </a:gridCol>
                <a:gridCol w="487680">
                  <a:extLst>
                    <a:ext uri="{9D8B030D-6E8A-4147-A177-3AD203B41FA5}">
                      <a16:colId xmlns:a16="http://schemas.microsoft.com/office/drawing/2014/main" val="4053471361"/>
                    </a:ext>
                  </a:extLst>
                </a:gridCol>
                <a:gridCol w="487680">
                  <a:extLst>
                    <a:ext uri="{9D8B030D-6E8A-4147-A177-3AD203B41FA5}">
                      <a16:colId xmlns:a16="http://schemas.microsoft.com/office/drawing/2014/main" val="2698392949"/>
                    </a:ext>
                  </a:extLst>
                </a:gridCol>
              </a:tblGrid>
              <a:tr h="370840">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a:t>
                      </a:r>
                      <a:endParaRPr lang="zh-CN" altLang="en-US" dirty="0"/>
                    </a:p>
                  </a:txBody>
                  <a:tcPr/>
                </a:tc>
                <a:tc>
                  <a:txBody>
                    <a:bodyPr/>
                    <a:lstStyle/>
                    <a:p>
                      <a:r>
                        <a:rPr lang="en-US" altLang="zh-CN" dirty="0"/>
                        <a:t>…</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4095085449"/>
                  </a:ext>
                </a:extLst>
              </a:tr>
            </a:tbl>
          </a:graphicData>
        </a:graphic>
      </p:graphicFrame>
      <p:sp>
        <p:nvSpPr>
          <p:cNvPr id="8" name="TextBox 7">
            <a:extLst>
              <a:ext uri="{FF2B5EF4-FFF2-40B4-BE49-F238E27FC236}">
                <a16:creationId xmlns:a16="http://schemas.microsoft.com/office/drawing/2014/main" id="{E8294D1E-75FA-44FB-AF78-A6FFD5EE87F4}"/>
              </a:ext>
            </a:extLst>
          </p:cNvPr>
          <p:cNvSpPr txBox="1"/>
          <p:nvPr/>
        </p:nvSpPr>
        <p:spPr>
          <a:xfrm>
            <a:off x="2158580" y="2398918"/>
            <a:ext cx="1798821"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zh-CN" altLang="en-US" sz="1800" kern="0" dirty="0">
                <a:ea typeface="Arial Unicode MS" pitchFamily="34" charset="-128"/>
                <a:cs typeface="Arial Unicode MS" pitchFamily="34" charset="-128"/>
              </a:rPr>
              <a:t>你 </a:t>
            </a:r>
            <a:r>
              <a:rPr lang="en-US" altLang="zh-CN" sz="1800" kern="0" dirty="0">
                <a:ea typeface="Arial Unicode MS" pitchFamily="34" charset="-128"/>
                <a:cs typeface="Arial Unicode MS" pitchFamily="34" charset="-128"/>
              </a:rPr>
              <a:t>/</a:t>
            </a:r>
            <a:r>
              <a:rPr lang="zh-CN" altLang="en-US" sz="1800" kern="0" dirty="0">
                <a:ea typeface="Arial Unicode MS" pitchFamily="34" charset="-128"/>
                <a:cs typeface="Arial Unicode MS" pitchFamily="34" charset="-128"/>
              </a:rPr>
              <a:t>是 </a:t>
            </a:r>
            <a:r>
              <a:rPr lang="en-US" altLang="zh-CN" sz="1800" kern="0" dirty="0">
                <a:ea typeface="Arial Unicode MS" pitchFamily="34" charset="-128"/>
                <a:cs typeface="Arial Unicode MS" pitchFamily="34" charset="-128"/>
              </a:rPr>
              <a:t>/</a:t>
            </a:r>
            <a:r>
              <a:rPr lang="zh-CN" altLang="en-US" sz="1800" kern="0" dirty="0">
                <a:ea typeface="Arial Unicode MS" pitchFamily="34" charset="-128"/>
                <a:cs typeface="Arial Unicode MS" pitchFamily="34" charset="-128"/>
              </a:rPr>
              <a:t>一个 </a:t>
            </a:r>
            <a:r>
              <a:rPr lang="en-US" altLang="zh-CN" sz="1800" kern="0" dirty="0">
                <a:ea typeface="Arial Unicode MS" pitchFamily="34" charset="-128"/>
                <a:cs typeface="Arial Unicode MS" pitchFamily="34" charset="-128"/>
              </a:rPr>
              <a:t>/</a:t>
            </a:r>
            <a:r>
              <a:rPr lang="zh-CN" altLang="en-US" sz="1800" kern="0" dirty="0">
                <a:ea typeface="Arial Unicode MS" pitchFamily="34" charset="-128"/>
                <a:cs typeface="Arial Unicode MS" pitchFamily="34" charset="-128"/>
              </a:rPr>
              <a:t>好人。</a:t>
            </a:r>
          </a:p>
        </p:txBody>
      </p:sp>
      <p:sp>
        <p:nvSpPr>
          <p:cNvPr id="9" name="TextBox 8">
            <a:extLst>
              <a:ext uri="{FF2B5EF4-FFF2-40B4-BE49-F238E27FC236}">
                <a16:creationId xmlns:a16="http://schemas.microsoft.com/office/drawing/2014/main" id="{14CA195F-DE1D-4C4B-A936-83E597D8B56A}"/>
              </a:ext>
            </a:extLst>
          </p:cNvPr>
          <p:cNvSpPr txBox="1"/>
          <p:nvPr/>
        </p:nvSpPr>
        <p:spPr>
          <a:xfrm>
            <a:off x="793431" y="1828801"/>
            <a:ext cx="1558978"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1800" kern="0" dirty="0">
                <a:ea typeface="Arial Unicode MS" pitchFamily="34" charset="-128"/>
                <a:cs typeface="Arial Unicode MS" pitchFamily="34" charset="-128"/>
              </a:rPr>
              <a:t>Sentence</a:t>
            </a:r>
            <a:r>
              <a:rPr lang="zh-CN" altLang="en-US" sz="1800" kern="0" dirty="0">
                <a:ea typeface="Arial Unicode MS" pitchFamily="34" charset="-128"/>
                <a:cs typeface="Arial Unicode MS" pitchFamily="34" charset="-128"/>
              </a:rPr>
              <a:t>：</a:t>
            </a:r>
          </a:p>
        </p:txBody>
      </p:sp>
      <p:sp>
        <p:nvSpPr>
          <p:cNvPr id="10" name="TextBox 9">
            <a:extLst>
              <a:ext uri="{FF2B5EF4-FFF2-40B4-BE49-F238E27FC236}">
                <a16:creationId xmlns:a16="http://schemas.microsoft.com/office/drawing/2014/main" id="{DC1EC512-6275-4E45-9DB1-1F572B484D1A}"/>
              </a:ext>
            </a:extLst>
          </p:cNvPr>
          <p:cNvSpPr txBox="1"/>
          <p:nvPr/>
        </p:nvSpPr>
        <p:spPr>
          <a:xfrm>
            <a:off x="448515" y="2376187"/>
            <a:ext cx="1558978"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1800" kern="0" dirty="0">
                <a:ea typeface="Arial Unicode MS" pitchFamily="34" charset="-128"/>
                <a:cs typeface="Arial Unicode MS" pitchFamily="34" charset="-128"/>
              </a:rPr>
              <a:t>Segmentation</a:t>
            </a:r>
            <a:r>
              <a:rPr lang="zh-CN" altLang="en-US" sz="1800" kern="0" dirty="0">
                <a:ea typeface="Arial Unicode MS" pitchFamily="34" charset="-128"/>
                <a:cs typeface="Arial Unicode MS" pitchFamily="34" charset="-128"/>
              </a:rPr>
              <a:t>：</a:t>
            </a:r>
          </a:p>
        </p:txBody>
      </p:sp>
      <p:sp>
        <p:nvSpPr>
          <p:cNvPr id="12" name="TextBox 11">
            <a:extLst>
              <a:ext uri="{FF2B5EF4-FFF2-40B4-BE49-F238E27FC236}">
                <a16:creationId xmlns:a16="http://schemas.microsoft.com/office/drawing/2014/main" id="{EC21F3A4-CFF3-4434-83E1-D77AB4F4CB59}"/>
              </a:ext>
            </a:extLst>
          </p:cNvPr>
          <p:cNvSpPr txBox="1"/>
          <p:nvPr/>
        </p:nvSpPr>
        <p:spPr>
          <a:xfrm>
            <a:off x="914400" y="3298293"/>
            <a:ext cx="74947"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zh-CN" altLang="en-US" sz="1800" kern="0" dirty="0">
                <a:ea typeface="Arial Unicode MS" pitchFamily="34" charset="-128"/>
                <a:cs typeface="Arial Unicode MS" pitchFamily="34" charset="-128"/>
              </a:rPr>
              <a:t>你</a:t>
            </a:r>
          </a:p>
        </p:txBody>
      </p:sp>
      <p:graphicFrame>
        <p:nvGraphicFramePr>
          <p:cNvPr id="13" name="Table 12">
            <a:extLst>
              <a:ext uri="{FF2B5EF4-FFF2-40B4-BE49-F238E27FC236}">
                <a16:creationId xmlns:a16="http://schemas.microsoft.com/office/drawing/2014/main" id="{EB759D74-2E1F-4177-8674-332DFED7C462}"/>
              </a:ext>
            </a:extLst>
          </p:cNvPr>
          <p:cNvGraphicFramePr>
            <a:graphicFrameLocks noGrp="1"/>
          </p:cNvGraphicFramePr>
          <p:nvPr>
            <p:extLst>
              <p:ext uri="{D42A27DB-BD31-4B8C-83A1-F6EECF244321}">
                <p14:modId xmlns:p14="http://schemas.microsoft.com/office/powerpoint/2010/main" val="615149147"/>
              </p:ext>
            </p:extLst>
          </p:nvPr>
        </p:nvGraphicFramePr>
        <p:xfrm>
          <a:off x="1650231" y="4507215"/>
          <a:ext cx="9753600" cy="472440"/>
        </p:xfrm>
        <a:graphic>
          <a:graphicData uri="http://schemas.openxmlformats.org/drawingml/2006/table">
            <a:tbl>
              <a:tblPr firstRow="1" bandRow="1">
                <a:tableStyleId>{5940675A-B579-460E-94D1-54222C63F5DA}</a:tableStyleId>
              </a:tblPr>
              <a:tblGrid>
                <a:gridCol w="487680">
                  <a:extLst>
                    <a:ext uri="{9D8B030D-6E8A-4147-A177-3AD203B41FA5}">
                      <a16:colId xmlns:a16="http://schemas.microsoft.com/office/drawing/2014/main" val="173207877"/>
                    </a:ext>
                  </a:extLst>
                </a:gridCol>
                <a:gridCol w="487680">
                  <a:extLst>
                    <a:ext uri="{9D8B030D-6E8A-4147-A177-3AD203B41FA5}">
                      <a16:colId xmlns:a16="http://schemas.microsoft.com/office/drawing/2014/main" val="3482958975"/>
                    </a:ext>
                  </a:extLst>
                </a:gridCol>
                <a:gridCol w="487680">
                  <a:extLst>
                    <a:ext uri="{9D8B030D-6E8A-4147-A177-3AD203B41FA5}">
                      <a16:colId xmlns:a16="http://schemas.microsoft.com/office/drawing/2014/main" val="1196701581"/>
                    </a:ext>
                  </a:extLst>
                </a:gridCol>
                <a:gridCol w="487680">
                  <a:extLst>
                    <a:ext uri="{9D8B030D-6E8A-4147-A177-3AD203B41FA5}">
                      <a16:colId xmlns:a16="http://schemas.microsoft.com/office/drawing/2014/main" val="769893683"/>
                    </a:ext>
                  </a:extLst>
                </a:gridCol>
                <a:gridCol w="487680">
                  <a:extLst>
                    <a:ext uri="{9D8B030D-6E8A-4147-A177-3AD203B41FA5}">
                      <a16:colId xmlns:a16="http://schemas.microsoft.com/office/drawing/2014/main" val="1487934809"/>
                    </a:ext>
                  </a:extLst>
                </a:gridCol>
                <a:gridCol w="487680">
                  <a:extLst>
                    <a:ext uri="{9D8B030D-6E8A-4147-A177-3AD203B41FA5}">
                      <a16:colId xmlns:a16="http://schemas.microsoft.com/office/drawing/2014/main" val="3652023181"/>
                    </a:ext>
                  </a:extLst>
                </a:gridCol>
                <a:gridCol w="487680">
                  <a:extLst>
                    <a:ext uri="{9D8B030D-6E8A-4147-A177-3AD203B41FA5}">
                      <a16:colId xmlns:a16="http://schemas.microsoft.com/office/drawing/2014/main" val="1947116408"/>
                    </a:ext>
                  </a:extLst>
                </a:gridCol>
                <a:gridCol w="487680">
                  <a:extLst>
                    <a:ext uri="{9D8B030D-6E8A-4147-A177-3AD203B41FA5}">
                      <a16:colId xmlns:a16="http://schemas.microsoft.com/office/drawing/2014/main" val="2343066876"/>
                    </a:ext>
                  </a:extLst>
                </a:gridCol>
                <a:gridCol w="487680">
                  <a:extLst>
                    <a:ext uri="{9D8B030D-6E8A-4147-A177-3AD203B41FA5}">
                      <a16:colId xmlns:a16="http://schemas.microsoft.com/office/drawing/2014/main" val="3232640332"/>
                    </a:ext>
                  </a:extLst>
                </a:gridCol>
                <a:gridCol w="487680">
                  <a:extLst>
                    <a:ext uri="{9D8B030D-6E8A-4147-A177-3AD203B41FA5}">
                      <a16:colId xmlns:a16="http://schemas.microsoft.com/office/drawing/2014/main" val="3890355290"/>
                    </a:ext>
                  </a:extLst>
                </a:gridCol>
                <a:gridCol w="487680">
                  <a:extLst>
                    <a:ext uri="{9D8B030D-6E8A-4147-A177-3AD203B41FA5}">
                      <a16:colId xmlns:a16="http://schemas.microsoft.com/office/drawing/2014/main" val="3046610314"/>
                    </a:ext>
                  </a:extLst>
                </a:gridCol>
                <a:gridCol w="487680">
                  <a:extLst>
                    <a:ext uri="{9D8B030D-6E8A-4147-A177-3AD203B41FA5}">
                      <a16:colId xmlns:a16="http://schemas.microsoft.com/office/drawing/2014/main" val="399039914"/>
                    </a:ext>
                  </a:extLst>
                </a:gridCol>
                <a:gridCol w="487680">
                  <a:extLst>
                    <a:ext uri="{9D8B030D-6E8A-4147-A177-3AD203B41FA5}">
                      <a16:colId xmlns:a16="http://schemas.microsoft.com/office/drawing/2014/main" val="479838102"/>
                    </a:ext>
                  </a:extLst>
                </a:gridCol>
                <a:gridCol w="487680">
                  <a:extLst>
                    <a:ext uri="{9D8B030D-6E8A-4147-A177-3AD203B41FA5}">
                      <a16:colId xmlns:a16="http://schemas.microsoft.com/office/drawing/2014/main" val="2571776935"/>
                    </a:ext>
                  </a:extLst>
                </a:gridCol>
                <a:gridCol w="487680">
                  <a:extLst>
                    <a:ext uri="{9D8B030D-6E8A-4147-A177-3AD203B41FA5}">
                      <a16:colId xmlns:a16="http://schemas.microsoft.com/office/drawing/2014/main" val="3112134726"/>
                    </a:ext>
                  </a:extLst>
                </a:gridCol>
                <a:gridCol w="487680">
                  <a:extLst>
                    <a:ext uri="{9D8B030D-6E8A-4147-A177-3AD203B41FA5}">
                      <a16:colId xmlns:a16="http://schemas.microsoft.com/office/drawing/2014/main" val="2938971260"/>
                    </a:ext>
                  </a:extLst>
                </a:gridCol>
                <a:gridCol w="487680">
                  <a:extLst>
                    <a:ext uri="{9D8B030D-6E8A-4147-A177-3AD203B41FA5}">
                      <a16:colId xmlns:a16="http://schemas.microsoft.com/office/drawing/2014/main" val="4162614620"/>
                    </a:ext>
                  </a:extLst>
                </a:gridCol>
                <a:gridCol w="487680">
                  <a:extLst>
                    <a:ext uri="{9D8B030D-6E8A-4147-A177-3AD203B41FA5}">
                      <a16:colId xmlns:a16="http://schemas.microsoft.com/office/drawing/2014/main" val="4198248842"/>
                    </a:ext>
                  </a:extLst>
                </a:gridCol>
                <a:gridCol w="487680">
                  <a:extLst>
                    <a:ext uri="{9D8B030D-6E8A-4147-A177-3AD203B41FA5}">
                      <a16:colId xmlns:a16="http://schemas.microsoft.com/office/drawing/2014/main" val="4053471361"/>
                    </a:ext>
                  </a:extLst>
                </a:gridCol>
                <a:gridCol w="487680">
                  <a:extLst>
                    <a:ext uri="{9D8B030D-6E8A-4147-A177-3AD203B41FA5}">
                      <a16:colId xmlns:a16="http://schemas.microsoft.com/office/drawing/2014/main" val="2698392949"/>
                    </a:ext>
                  </a:extLst>
                </a:gridCol>
              </a:tblGrid>
              <a:tr h="370840">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a:t>
                      </a:r>
                      <a:endParaRPr lang="zh-CN" altLang="en-US" dirty="0"/>
                    </a:p>
                  </a:txBody>
                  <a:tcPr/>
                </a:tc>
                <a:tc>
                  <a:txBody>
                    <a:bodyPr/>
                    <a:lstStyle/>
                    <a:p>
                      <a:r>
                        <a:rPr lang="en-US" altLang="zh-CN" dirty="0"/>
                        <a:t>…</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4095085449"/>
                  </a:ext>
                </a:extLst>
              </a:tr>
            </a:tbl>
          </a:graphicData>
        </a:graphic>
      </p:graphicFrame>
      <p:sp>
        <p:nvSpPr>
          <p:cNvPr id="14" name="TextBox 13">
            <a:extLst>
              <a:ext uri="{FF2B5EF4-FFF2-40B4-BE49-F238E27FC236}">
                <a16:creationId xmlns:a16="http://schemas.microsoft.com/office/drawing/2014/main" id="{E612BFA4-8E2E-40B8-98B0-69C40E066429}"/>
              </a:ext>
            </a:extLst>
          </p:cNvPr>
          <p:cNvSpPr txBox="1"/>
          <p:nvPr/>
        </p:nvSpPr>
        <p:spPr>
          <a:xfrm>
            <a:off x="914400" y="4532945"/>
            <a:ext cx="312294"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zh-CN" altLang="en-US" sz="1800" kern="0" dirty="0">
                <a:ea typeface="Arial Unicode MS" pitchFamily="34" charset="-128"/>
                <a:cs typeface="Arial Unicode MS" pitchFamily="34" charset="-128"/>
              </a:rPr>
              <a:t>是</a:t>
            </a:r>
          </a:p>
        </p:txBody>
      </p:sp>
      <p:sp>
        <p:nvSpPr>
          <p:cNvPr id="15" name="Left Brace 14">
            <a:extLst>
              <a:ext uri="{FF2B5EF4-FFF2-40B4-BE49-F238E27FC236}">
                <a16:creationId xmlns:a16="http://schemas.microsoft.com/office/drawing/2014/main" id="{23AEF028-5551-4F3F-8331-6E4C0B76CD6A}"/>
              </a:ext>
            </a:extLst>
          </p:cNvPr>
          <p:cNvSpPr/>
          <p:nvPr/>
        </p:nvSpPr>
        <p:spPr>
          <a:xfrm rot="5400000">
            <a:off x="6389034" y="-1915047"/>
            <a:ext cx="181058" cy="9753603"/>
          </a:xfrm>
          <a:prstGeom prst="lef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TextBox 15">
            <a:extLst>
              <a:ext uri="{FF2B5EF4-FFF2-40B4-BE49-F238E27FC236}">
                <a16:creationId xmlns:a16="http://schemas.microsoft.com/office/drawing/2014/main" id="{1F6F19B4-C61F-470E-A992-9A6BE85FAB05}"/>
              </a:ext>
            </a:extLst>
          </p:cNvPr>
          <p:cNvSpPr txBox="1"/>
          <p:nvPr/>
        </p:nvSpPr>
        <p:spPr>
          <a:xfrm>
            <a:off x="6404610" y="2468967"/>
            <a:ext cx="191062"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1800" kern="0" dirty="0">
                <a:ea typeface="Arial Unicode MS" pitchFamily="34" charset="-128"/>
                <a:cs typeface="Arial Unicode MS" pitchFamily="34" charset="-128"/>
              </a:rPr>
              <a:t>N</a:t>
            </a:r>
            <a:endParaRPr lang="zh-CN" altLang="en-US" sz="1800" kern="0" dirty="0" err="1">
              <a:ea typeface="Arial Unicode MS" pitchFamily="34" charset="-128"/>
              <a:cs typeface="Arial Unicode MS" pitchFamily="34" charset="-128"/>
            </a:endParaRPr>
          </a:p>
        </p:txBody>
      </p:sp>
      <p:sp>
        <p:nvSpPr>
          <p:cNvPr id="17" name="Left Brace 16">
            <a:extLst>
              <a:ext uri="{FF2B5EF4-FFF2-40B4-BE49-F238E27FC236}">
                <a16:creationId xmlns:a16="http://schemas.microsoft.com/office/drawing/2014/main" id="{A343EA0B-F9B7-4588-97D2-1AA55A7A448A}"/>
              </a:ext>
            </a:extLst>
          </p:cNvPr>
          <p:cNvSpPr/>
          <p:nvPr/>
        </p:nvSpPr>
        <p:spPr>
          <a:xfrm rot="5400000">
            <a:off x="6439595" y="-636028"/>
            <a:ext cx="181058" cy="9753603"/>
          </a:xfrm>
          <a:prstGeom prst="lef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TextBox 17">
            <a:extLst>
              <a:ext uri="{FF2B5EF4-FFF2-40B4-BE49-F238E27FC236}">
                <a16:creationId xmlns:a16="http://schemas.microsoft.com/office/drawing/2014/main" id="{B497093C-4E6F-444A-A754-1825DDACAB34}"/>
              </a:ext>
            </a:extLst>
          </p:cNvPr>
          <p:cNvSpPr txBox="1"/>
          <p:nvPr/>
        </p:nvSpPr>
        <p:spPr>
          <a:xfrm>
            <a:off x="6475751" y="3825402"/>
            <a:ext cx="191062"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1800" kern="0" dirty="0">
                <a:ea typeface="Arial Unicode MS" pitchFamily="34" charset="-128"/>
                <a:cs typeface="Arial Unicode MS" pitchFamily="34" charset="-128"/>
              </a:rPr>
              <a:t>N</a:t>
            </a:r>
            <a:endParaRPr lang="zh-CN" altLang="en-US" sz="1800" kern="0" dirty="0" err="1">
              <a:ea typeface="Arial Unicode MS" pitchFamily="34" charset="-128"/>
              <a:cs typeface="Arial Unicode MS" pitchFamily="34" charset="-128"/>
            </a:endParaRPr>
          </a:p>
        </p:txBody>
      </p:sp>
      <p:graphicFrame>
        <p:nvGraphicFramePr>
          <p:cNvPr id="19" name="Table 18">
            <a:extLst>
              <a:ext uri="{FF2B5EF4-FFF2-40B4-BE49-F238E27FC236}">
                <a16:creationId xmlns:a16="http://schemas.microsoft.com/office/drawing/2014/main" id="{CAE4C3FF-5F95-49B6-B654-D78A07C649E0}"/>
              </a:ext>
            </a:extLst>
          </p:cNvPr>
          <p:cNvGraphicFramePr>
            <a:graphicFrameLocks noGrp="1"/>
          </p:cNvGraphicFramePr>
          <p:nvPr>
            <p:extLst>
              <p:ext uri="{D42A27DB-BD31-4B8C-83A1-F6EECF244321}">
                <p14:modId xmlns:p14="http://schemas.microsoft.com/office/powerpoint/2010/main" val="3334942812"/>
              </p:ext>
            </p:extLst>
          </p:nvPr>
        </p:nvGraphicFramePr>
        <p:xfrm>
          <a:off x="1557791" y="5837380"/>
          <a:ext cx="9753600" cy="472440"/>
        </p:xfrm>
        <a:graphic>
          <a:graphicData uri="http://schemas.openxmlformats.org/drawingml/2006/table">
            <a:tbl>
              <a:tblPr firstRow="1" bandRow="1">
                <a:tableStyleId>{5940675A-B579-460E-94D1-54222C63F5DA}</a:tableStyleId>
              </a:tblPr>
              <a:tblGrid>
                <a:gridCol w="487680">
                  <a:extLst>
                    <a:ext uri="{9D8B030D-6E8A-4147-A177-3AD203B41FA5}">
                      <a16:colId xmlns:a16="http://schemas.microsoft.com/office/drawing/2014/main" val="173207877"/>
                    </a:ext>
                  </a:extLst>
                </a:gridCol>
                <a:gridCol w="487680">
                  <a:extLst>
                    <a:ext uri="{9D8B030D-6E8A-4147-A177-3AD203B41FA5}">
                      <a16:colId xmlns:a16="http://schemas.microsoft.com/office/drawing/2014/main" val="3482958975"/>
                    </a:ext>
                  </a:extLst>
                </a:gridCol>
                <a:gridCol w="487680">
                  <a:extLst>
                    <a:ext uri="{9D8B030D-6E8A-4147-A177-3AD203B41FA5}">
                      <a16:colId xmlns:a16="http://schemas.microsoft.com/office/drawing/2014/main" val="1196701581"/>
                    </a:ext>
                  </a:extLst>
                </a:gridCol>
                <a:gridCol w="487680">
                  <a:extLst>
                    <a:ext uri="{9D8B030D-6E8A-4147-A177-3AD203B41FA5}">
                      <a16:colId xmlns:a16="http://schemas.microsoft.com/office/drawing/2014/main" val="769893683"/>
                    </a:ext>
                  </a:extLst>
                </a:gridCol>
                <a:gridCol w="487680">
                  <a:extLst>
                    <a:ext uri="{9D8B030D-6E8A-4147-A177-3AD203B41FA5}">
                      <a16:colId xmlns:a16="http://schemas.microsoft.com/office/drawing/2014/main" val="1487934809"/>
                    </a:ext>
                  </a:extLst>
                </a:gridCol>
                <a:gridCol w="487680">
                  <a:extLst>
                    <a:ext uri="{9D8B030D-6E8A-4147-A177-3AD203B41FA5}">
                      <a16:colId xmlns:a16="http://schemas.microsoft.com/office/drawing/2014/main" val="3652023181"/>
                    </a:ext>
                  </a:extLst>
                </a:gridCol>
                <a:gridCol w="487680">
                  <a:extLst>
                    <a:ext uri="{9D8B030D-6E8A-4147-A177-3AD203B41FA5}">
                      <a16:colId xmlns:a16="http://schemas.microsoft.com/office/drawing/2014/main" val="1947116408"/>
                    </a:ext>
                  </a:extLst>
                </a:gridCol>
                <a:gridCol w="487680">
                  <a:extLst>
                    <a:ext uri="{9D8B030D-6E8A-4147-A177-3AD203B41FA5}">
                      <a16:colId xmlns:a16="http://schemas.microsoft.com/office/drawing/2014/main" val="2343066876"/>
                    </a:ext>
                  </a:extLst>
                </a:gridCol>
                <a:gridCol w="487680">
                  <a:extLst>
                    <a:ext uri="{9D8B030D-6E8A-4147-A177-3AD203B41FA5}">
                      <a16:colId xmlns:a16="http://schemas.microsoft.com/office/drawing/2014/main" val="3232640332"/>
                    </a:ext>
                  </a:extLst>
                </a:gridCol>
                <a:gridCol w="487680">
                  <a:extLst>
                    <a:ext uri="{9D8B030D-6E8A-4147-A177-3AD203B41FA5}">
                      <a16:colId xmlns:a16="http://schemas.microsoft.com/office/drawing/2014/main" val="3890355290"/>
                    </a:ext>
                  </a:extLst>
                </a:gridCol>
                <a:gridCol w="487680">
                  <a:extLst>
                    <a:ext uri="{9D8B030D-6E8A-4147-A177-3AD203B41FA5}">
                      <a16:colId xmlns:a16="http://schemas.microsoft.com/office/drawing/2014/main" val="3046610314"/>
                    </a:ext>
                  </a:extLst>
                </a:gridCol>
                <a:gridCol w="487680">
                  <a:extLst>
                    <a:ext uri="{9D8B030D-6E8A-4147-A177-3AD203B41FA5}">
                      <a16:colId xmlns:a16="http://schemas.microsoft.com/office/drawing/2014/main" val="399039914"/>
                    </a:ext>
                  </a:extLst>
                </a:gridCol>
                <a:gridCol w="487680">
                  <a:extLst>
                    <a:ext uri="{9D8B030D-6E8A-4147-A177-3AD203B41FA5}">
                      <a16:colId xmlns:a16="http://schemas.microsoft.com/office/drawing/2014/main" val="479838102"/>
                    </a:ext>
                  </a:extLst>
                </a:gridCol>
                <a:gridCol w="487680">
                  <a:extLst>
                    <a:ext uri="{9D8B030D-6E8A-4147-A177-3AD203B41FA5}">
                      <a16:colId xmlns:a16="http://schemas.microsoft.com/office/drawing/2014/main" val="2571776935"/>
                    </a:ext>
                  </a:extLst>
                </a:gridCol>
                <a:gridCol w="487680">
                  <a:extLst>
                    <a:ext uri="{9D8B030D-6E8A-4147-A177-3AD203B41FA5}">
                      <a16:colId xmlns:a16="http://schemas.microsoft.com/office/drawing/2014/main" val="3112134726"/>
                    </a:ext>
                  </a:extLst>
                </a:gridCol>
                <a:gridCol w="487680">
                  <a:extLst>
                    <a:ext uri="{9D8B030D-6E8A-4147-A177-3AD203B41FA5}">
                      <a16:colId xmlns:a16="http://schemas.microsoft.com/office/drawing/2014/main" val="2938971260"/>
                    </a:ext>
                  </a:extLst>
                </a:gridCol>
                <a:gridCol w="487680">
                  <a:extLst>
                    <a:ext uri="{9D8B030D-6E8A-4147-A177-3AD203B41FA5}">
                      <a16:colId xmlns:a16="http://schemas.microsoft.com/office/drawing/2014/main" val="4162614620"/>
                    </a:ext>
                  </a:extLst>
                </a:gridCol>
                <a:gridCol w="487680">
                  <a:extLst>
                    <a:ext uri="{9D8B030D-6E8A-4147-A177-3AD203B41FA5}">
                      <a16:colId xmlns:a16="http://schemas.microsoft.com/office/drawing/2014/main" val="4198248842"/>
                    </a:ext>
                  </a:extLst>
                </a:gridCol>
                <a:gridCol w="487680">
                  <a:extLst>
                    <a:ext uri="{9D8B030D-6E8A-4147-A177-3AD203B41FA5}">
                      <a16:colId xmlns:a16="http://schemas.microsoft.com/office/drawing/2014/main" val="4053471361"/>
                    </a:ext>
                  </a:extLst>
                </a:gridCol>
                <a:gridCol w="487680">
                  <a:extLst>
                    <a:ext uri="{9D8B030D-6E8A-4147-A177-3AD203B41FA5}">
                      <a16:colId xmlns:a16="http://schemas.microsoft.com/office/drawing/2014/main" val="2698392949"/>
                    </a:ext>
                  </a:extLst>
                </a:gridCol>
              </a:tblGrid>
              <a:tr h="370840">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a:t>
                      </a:r>
                      <a:endParaRPr lang="zh-CN" altLang="en-US" dirty="0"/>
                    </a:p>
                  </a:txBody>
                  <a:tcPr/>
                </a:tc>
                <a:tc>
                  <a:txBody>
                    <a:bodyPr/>
                    <a:lstStyle/>
                    <a:p>
                      <a:r>
                        <a:rPr lang="en-US" altLang="zh-CN" dirty="0"/>
                        <a:t>…</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4095085449"/>
                  </a:ext>
                </a:extLst>
              </a:tr>
            </a:tbl>
          </a:graphicData>
        </a:graphic>
      </p:graphicFrame>
      <p:sp>
        <p:nvSpPr>
          <p:cNvPr id="20" name="TextBox 19">
            <a:extLst>
              <a:ext uri="{FF2B5EF4-FFF2-40B4-BE49-F238E27FC236}">
                <a16:creationId xmlns:a16="http://schemas.microsoft.com/office/drawing/2014/main" id="{A18D7543-7CED-45C2-ACA4-8EA8022DBA2A}"/>
              </a:ext>
            </a:extLst>
          </p:cNvPr>
          <p:cNvSpPr txBox="1"/>
          <p:nvPr/>
        </p:nvSpPr>
        <p:spPr>
          <a:xfrm>
            <a:off x="717028" y="5890288"/>
            <a:ext cx="509666"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zh-CN" altLang="en-US" sz="1800" kern="0" dirty="0">
                <a:ea typeface="Arial Unicode MS" pitchFamily="34" charset="-128"/>
                <a:cs typeface="Arial Unicode MS" pitchFamily="34" charset="-128"/>
              </a:rPr>
              <a:t>一个</a:t>
            </a:r>
          </a:p>
        </p:txBody>
      </p:sp>
      <p:sp>
        <p:nvSpPr>
          <p:cNvPr id="21" name="Left Brace 20">
            <a:extLst>
              <a:ext uri="{FF2B5EF4-FFF2-40B4-BE49-F238E27FC236}">
                <a16:creationId xmlns:a16="http://schemas.microsoft.com/office/drawing/2014/main" id="{E95DE572-C949-4F17-B926-9A9ABFCAA45A}"/>
              </a:ext>
            </a:extLst>
          </p:cNvPr>
          <p:cNvSpPr/>
          <p:nvPr/>
        </p:nvSpPr>
        <p:spPr>
          <a:xfrm rot="5400000">
            <a:off x="6347155" y="694137"/>
            <a:ext cx="181058" cy="9753603"/>
          </a:xfrm>
          <a:prstGeom prst="lef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TextBox 21">
            <a:extLst>
              <a:ext uri="{FF2B5EF4-FFF2-40B4-BE49-F238E27FC236}">
                <a16:creationId xmlns:a16="http://schemas.microsoft.com/office/drawing/2014/main" id="{56F29238-7276-4FEE-8914-5D9E29F117FB}"/>
              </a:ext>
            </a:extLst>
          </p:cNvPr>
          <p:cNvSpPr txBox="1"/>
          <p:nvPr/>
        </p:nvSpPr>
        <p:spPr>
          <a:xfrm>
            <a:off x="6383311" y="5155567"/>
            <a:ext cx="191062"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1800" kern="0" dirty="0">
                <a:ea typeface="Arial Unicode MS" pitchFamily="34" charset="-128"/>
                <a:cs typeface="Arial Unicode MS" pitchFamily="34" charset="-128"/>
              </a:rPr>
              <a:t>N</a:t>
            </a:r>
            <a:endParaRPr lang="zh-CN" altLang="en-US" sz="1800" kern="0" dirty="0" err="1">
              <a:ea typeface="Arial Unicode MS" pitchFamily="34" charset="-128"/>
              <a:cs typeface="Arial Unicode MS" pitchFamily="34" charset="-128"/>
            </a:endParaRPr>
          </a:p>
        </p:txBody>
      </p:sp>
      <p:graphicFrame>
        <p:nvGraphicFramePr>
          <p:cNvPr id="23" name="Table 22">
            <a:extLst>
              <a:ext uri="{FF2B5EF4-FFF2-40B4-BE49-F238E27FC236}">
                <a16:creationId xmlns:a16="http://schemas.microsoft.com/office/drawing/2014/main" id="{3C1E40AE-410C-4E3C-B754-3D5AA4D5B82C}"/>
              </a:ext>
            </a:extLst>
          </p:cNvPr>
          <p:cNvGraphicFramePr>
            <a:graphicFrameLocks noGrp="1"/>
          </p:cNvGraphicFramePr>
          <p:nvPr>
            <p:extLst>
              <p:ext uri="{D42A27DB-BD31-4B8C-83A1-F6EECF244321}">
                <p14:modId xmlns:p14="http://schemas.microsoft.com/office/powerpoint/2010/main" val="1893479095"/>
              </p:ext>
            </p:extLst>
          </p:nvPr>
        </p:nvGraphicFramePr>
        <p:xfrm>
          <a:off x="1557791" y="7112555"/>
          <a:ext cx="9753600" cy="472440"/>
        </p:xfrm>
        <a:graphic>
          <a:graphicData uri="http://schemas.openxmlformats.org/drawingml/2006/table">
            <a:tbl>
              <a:tblPr firstRow="1" bandRow="1">
                <a:tableStyleId>{5940675A-B579-460E-94D1-54222C63F5DA}</a:tableStyleId>
              </a:tblPr>
              <a:tblGrid>
                <a:gridCol w="487680">
                  <a:extLst>
                    <a:ext uri="{9D8B030D-6E8A-4147-A177-3AD203B41FA5}">
                      <a16:colId xmlns:a16="http://schemas.microsoft.com/office/drawing/2014/main" val="173207877"/>
                    </a:ext>
                  </a:extLst>
                </a:gridCol>
                <a:gridCol w="487680">
                  <a:extLst>
                    <a:ext uri="{9D8B030D-6E8A-4147-A177-3AD203B41FA5}">
                      <a16:colId xmlns:a16="http://schemas.microsoft.com/office/drawing/2014/main" val="3482958975"/>
                    </a:ext>
                  </a:extLst>
                </a:gridCol>
                <a:gridCol w="487680">
                  <a:extLst>
                    <a:ext uri="{9D8B030D-6E8A-4147-A177-3AD203B41FA5}">
                      <a16:colId xmlns:a16="http://schemas.microsoft.com/office/drawing/2014/main" val="1196701581"/>
                    </a:ext>
                  </a:extLst>
                </a:gridCol>
                <a:gridCol w="487680">
                  <a:extLst>
                    <a:ext uri="{9D8B030D-6E8A-4147-A177-3AD203B41FA5}">
                      <a16:colId xmlns:a16="http://schemas.microsoft.com/office/drawing/2014/main" val="769893683"/>
                    </a:ext>
                  </a:extLst>
                </a:gridCol>
                <a:gridCol w="487680">
                  <a:extLst>
                    <a:ext uri="{9D8B030D-6E8A-4147-A177-3AD203B41FA5}">
                      <a16:colId xmlns:a16="http://schemas.microsoft.com/office/drawing/2014/main" val="1487934809"/>
                    </a:ext>
                  </a:extLst>
                </a:gridCol>
                <a:gridCol w="487680">
                  <a:extLst>
                    <a:ext uri="{9D8B030D-6E8A-4147-A177-3AD203B41FA5}">
                      <a16:colId xmlns:a16="http://schemas.microsoft.com/office/drawing/2014/main" val="3652023181"/>
                    </a:ext>
                  </a:extLst>
                </a:gridCol>
                <a:gridCol w="487680">
                  <a:extLst>
                    <a:ext uri="{9D8B030D-6E8A-4147-A177-3AD203B41FA5}">
                      <a16:colId xmlns:a16="http://schemas.microsoft.com/office/drawing/2014/main" val="1947116408"/>
                    </a:ext>
                  </a:extLst>
                </a:gridCol>
                <a:gridCol w="487680">
                  <a:extLst>
                    <a:ext uri="{9D8B030D-6E8A-4147-A177-3AD203B41FA5}">
                      <a16:colId xmlns:a16="http://schemas.microsoft.com/office/drawing/2014/main" val="2343066876"/>
                    </a:ext>
                  </a:extLst>
                </a:gridCol>
                <a:gridCol w="487680">
                  <a:extLst>
                    <a:ext uri="{9D8B030D-6E8A-4147-A177-3AD203B41FA5}">
                      <a16:colId xmlns:a16="http://schemas.microsoft.com/office/drawing/2014/main" val="3232640332"/>
                    </a:ext>
                  </a:extLst>
                </a:gridCol>
                <a:gridCol w="487680">
                  <a:extLst>
                    <a:ext uri="{9D8B030D-6E8A-4147-A177-3AD203B41FA5}">
                      <a16:colId xmlns:a16="http://schemas.microsoft.com/office/drawing/2014/main" val="3890355290"/>
                    </a:ext>
                  </a:extLst>
                </a:gridCol>
                <a:gridCol w="487680">
                  <a:extLst>
                    <a:ext uri="{9D8B030D-6E8A-4147-A177-3AD203B41FA5}">
                      <a16:colId xmlns:a16="http://schemas.microsoft.com/office/drawing/2014/main" val="3046610314"/>
                    </a:ext>
                  </a:extLst>
                </a:gridCol>
                <a:gridCol w="487680">
                  <a:extLst>
                    <a:ext uri="{9D8B030D-6E8A-4147-A177-3AD203B41FA5}">
                      <a16:colId xmlns:a16="http://schemas.microsoft.com/office/drawing/2014/main" val="399039914"/>
                    </a:ext>
                  </a:extLst>
                </a:gridCol>
                <a:gridCol w="487680">
                  <a:extLst>
                    <a:ext uri="{9D8B030D-6E8A-4147-A177-3AD203B41FA5}">
                      <a16:colId xmlns:a16="http://schemas.microsoft.com/office/drawing/2014/main" val="479838102"/>
                    </a:ext>
                  </a:extLst>
                </a:gridCol>
                <a:gridCol w="487680">
                  <a:extLst>
                    <a:ext uri="{9D8B030D-6E8A-4147-A177-3AD203B41FA5}">
                      <a16:colId xmlns:a16="http://schemas.microsoft.com/office/drawing/2014/main" val="2571776935"/>
                    </a:ext>
                  </a:extLst>
                </a:gridCol>
                <a:gridCol w="487680">
                  <a:extLst>
                    <a:ext uri="{9D8B030D-6E8A-4147-A177-3AD203B41FA5}">
                      <a16:colId xmlns:a16="http://schemas.microsoft.com/office/drawing/2014/main" val="3112134726"/>
                    </a:ext>
                  </a:extLst>
                </a:gridCol>
                <a:gridCol w="487680">
                  <a:extLst>
                    <a:ext uri="{9D8B030D-6E8A-4147-A177-3AD203B41FA5}">
                      <a16:colId xmlns:a16="http://schemas.microsoft.com/office/drawing/2014/main" val="2938971260"/>
                    </a:ext>
                  </a:extLst>
                </a:gridCol>
                <a:gridCol w="487680">
                  <a:extLst>
                    <a:ext uri="{9D8B030D-6E8A-4147-A177-3AD203B41FA5}">
                      <a16:colId xmlns:a16="http://schemas.microsoft.com/office/drawing/2014/main" val="4162614620"/>
                    </a:ext>
                  </a:extLst>
                </a:gridCol>
                <a:gridCol w="487680">
                  <a:extLst>
                    <a:ext uri="{9D8B030D-6E8A-4147-A177-3AD203B41FA5}">
                      <a16:colId xmlns:a16="http://schemas.microsoft.com/office/drawing/2014/main" val="4198248842"/>
                    </a:ext>
                  </a:extLst>
                </a:gridCol>
                <a:gridCol w="487680">
                  <a:extLst>
                    <a:ext uri="{9D8B030D-6E8A-4147-A177-3AD203B41FA5}">
                      <a16:colId xmlns:a16="http://schemas.microsoft.com/office/drawing/2014/main" val="4053471361"/>
                    </a:ext>
                  </a:extLst>
                </a:gridCol>
                <a:gridCol w="487680">
                  <a:extLst>
                    <a:ext uri="{9D8B030D-6E8A-4147-A177-3AD203B41FA5}">
                      <a16:colId xmlns:a16="http://schemas.microsoft.com/office/drawing/2014/main" val="2698392949"/>
                    </a:ext>
                  </a:extLst>
                </a:gridCol>
              </a:tblGrid>
              <a:tr h="370840">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a:t>
                      </a:r>
                      <a:endParaRPr lang="zh-CN" altLang="en-US" dirty="0"/>
                    </a:p>
                  </a:txBody>
                  <a:tcPr/>
                </a:tc>
                <a:tc>
                  <a:txBody>
                    <a:bodyPr/>
                    <a:lstStyle/>
                    <a:p>
                      <a:r>
                        <a:rPr lang="en-US" altLang="zh-CN" dirty="0"/>
                        <a:t>…</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4095085449"/>
                  </a:ext>
                </a:extLst>
              </a:tr>
            </a:tbl>
          </a:graphicData>
        </a:graphic>
      </p:graphicFrame>
      <p:sp>
        <p:nvSpPr>
          <p:cNvPr id="24" name="TextBox 23">
            <a:extLst>
              <a:ext uri="{FF2B5EF4-FFF2-40B4-BE49-F238E27FC236}">
                <a16:creationId xmlns:a16="http://schemas.microsoft.com/office/drawing/2014/main" id="{5780FB16-9468-4255-AD2E-295FD07D0AA4}"/>
              </a:ext>
            </a:extLst>
          </p:cNvPr>
          <p:cNvSpPr txBox="1"/>
          <p:nvPr/>
        </p:nvSpPr>
        <p:spPr>
          <a:xfrm>
            <a:off x="734514" y="7210275"/>
            <a:ext cx="509666"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zh-CN" altLang="en-US" sz="1800" kern="0" dirty="0">
                <a:ea typeface="Arial Unicode MS" pitchFamily="34" charset="-128"/>
                <a:cs typeface="Arial Unicode MS" pitchFamily="34" charset="-128"/>
              </a:rPr>
              <a:t>好人</a:t>
            </a:r>
          </a:p>
        </p:txBody>
      </p:sp>
      <p:sp>
        <p:nvSpPr>
          <p:cNvPr id="25" name="Left Brace 24">
            <a:extLst>
              <a:ext uri="{FF2B5EF4-FFF2-40B4-BE49-F238E27FC236}">
                <a16:creationId xmlns:a16="http://schemas.microsoft.com/office/drawing/2014/main" id="{4A23EAAF-FC53-42B9-B1A4-14B3D68B3BF3}"/>
              </a:ext>
            </a:extLst>
          </p:cNvPr>
          <p:cNvSpPr/>
          <p:nvPr/>
        </p:nvSpPr>
        <p:spPr>
          <a:xfrm rot="5400000">
            <a:off x="6347155" y="1969312"/>
            <a:ext cx="181058" cy="9753603"/>
          </a:xfrm>
          <a:prstGeom prst="lef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TextBox 25">
            <a:extLst>
              <a:ext uri="{FF2B5EF4-FFF2-40B4-BE49-F238E27FC236}">
                <a16:creationId xmlns:a16="http://schemas.microsoft.com/office/drawing/2014/main" id="{6E28D231-ABD1-4867-82A1-CDFCBA84A4D4}"/>
              </a:ext>
            </a:extLst>
          </p:cNvPr>
          <p:cNvSpPr txBox="1"/>
          <p:nvPr/>
        </p:nvSpPr>
        <p:spPr>
          <a:xfrm>
            <a:off x="6383311" y="6430742"/>
            <a:ext cx="191062"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1800" kern="0" dirty="0">
                <a:ea typeface="Arial Unicode MS" pitchFamily="34" charset="-128"/>
                <a:cs typeface="Arial Unicode MS" pitchFamily="34" charset="-128"/>
              </a:rPr>
              <a:t>N</a:t>
            </a:r>
            <a:endParaRPr lang="zh-CN" altLang="en-US" sz="18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334100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F14DD-0661-41C0-A486-F1AFC5EE4D8B}"/>
              </a:ext>
            </a:extLst>
          </p:cNvPr>
          <p:cNvSpPr>
            <a:spLocks noGrp="1"/>
          </p:cNvSpPr>
          <p:nvPr>
            <p:ph type="title"/>
          </p:nvPr>
        </p:nvSpPr>
        <p:spPr/>
        <p:txBody>
          <a:bodyPr/>
          <a:lstStyle/>
          <a:p>
            <a:r>
              <a:rPr lang="en-US" altLang="zh-CN" dirty="0"/>
              <a:t>Word2Vec</a:t>
            </a:r>
            <a:endParaRPr lang="zh-CN" altLang="en-US" dirty="0"/>
          </a:p>
        </p:txBody>
      </p:sp>
      <p:graphicFrame>
        <p:nvGraphicFramePr>
          <p:cNvPr id="5" name="Table 4">
            <a:extLst>
              <a:ext uri="{FF2B5EF4-FFF2-40B4-BE49-F238E27FC236}">
                <a16:creationId xmlns:a16="http://schemas.microsoft.com/office/drawing/2014/main" id="{B0C75BA8-F49B-4B87-80A1-4016F02766BA}"/>
              </a:ext>
            </a:extLst>
          </p:cNvPr>
          <p:cNvGraphicFramePr>
            <a:graphicFrameLocks noGrp="1"/>
          </p:cNvGraphicFramePr>
          <p:nvPr>
            <p:extLst>
              <p:ext uri="{D42A27DB-BD31-4B8C-83A1-F6EECF244321}">
                <p14:modId xmlns:p14="http://schemas.microsoft.com/office/powerpoint/2010/main" val="1193273783"/>
              </p:ext>
            </p:extLst>
          </p:nvPr>
        </p:nvGraphicFramePr>
        <p:xfrm>
          <a:off x="936976" y="3629378"/>
          <a:ext cx="3296360" cy="310444"/>
        </p:xfrm>
        <a:graphic>
          <a:graphicData uri="http://schemas.openxmlformats.org/drawingml/2006/table">
            <a:tbl>
              <a:tblPr firstRow="1" bandRow="1">
                <a:tableStyleId>{5940675A-B579-460E-94D1-54222C63F5DA}</a:tableStyleId>
              </a:tblPr>
              <a:tblGrid>
                <a:gridCol w="329636">
                  <a:extLst>
                    <a:ext uri="{9D8B030D-6E8A-4147-A177-3AD203B41FA5}">
                      <a16:colId xmlns:a16="http://schemas.microsoft.com/office/drawing/2014/main" val="2915303853"/>
                    </a:ext>
                  </a:extLst>
                </a:gridCol>
                <a:gridCol w="329636">
                  <a:extLst>
                    <a:ext uri="{9D8B030D-6E8A-4147-A177-3AD203B41FA5}">
                      <a16:colId xmlns:a16="http://schemas.microsoft.com/office/drawing/2014/main" val="2789875555"/>
                    </a:ext>
                  </a:extLst>
                </a:gridCol>
                <a:gridCol w="329636">
                  <a:extLst>
                    <a:ext uri="{9D8B030D-6E8A-4147-A177-3AD203B41FA5}">
                      <a16:colId xmlns:a16="http://schemas.microsoft.com/office/drawing/2014/main" val="4229813076"/>
                    </a:ext>
                  </a:extLst>
                </a:gridCol>
                <a:gridCol w="329636">
                  <a:extLst>
                    <a:ext uri="{9D8B030D-6E8A-4147-A177-3AD203B41FA5}">
                      <a16:colId xmlns:a16="http://schemas.microsoft.com/office/drawing/2014/main" val="2392566873"/>
                    </a:ext>
                  </a:extLst>
                </a:gridCol>
                <a:gridCol w="329636">
                  <a:extLst>
                    <a:ext uri="{9D8B030D-6E8A-4147-A177-3AD203B41FA5}">
                      <a16:colId xmlns:a16="http://schemas.microsoft.com/office/drawing/2014/main" val="2638742188"/>
                    </a:ext>
                  </a:extLst>
                </a:gridCol>
                <a:gridCol w="329636">
                  <a:extLst>
                    <a:ext uri="{9D8B030D-6E8A-4147-A177-3AD203B41FA5}">
                      <a16:colId xmlns:a16="http://schemas.microsoft.com/office/drawing/2014/main" val="666329905"/>
                    </a:ext>
                  </a:extLst>
                </a:gridCol>
                <a:gridCol w="329636">
                  <a:extLst>
                    <a:ext uri="{9D8B030D-6E8A-4147-A177-3AD203B41FA5}">
                      <a16:colId xmlns:a16="http://schemas.microsoft.com/office/drawing/2014/main" val="1942526671"/>
                    </a:ext>
                  </a:extLst>
                </a:gridCol>
                <a:gridCol w="329636">
                  <a:extLst>
                    <a:ext uri="{9D8B030D-6E8A-4147-A177-3AD203B41FA5}">
                      <a16:colId xmlns:a16="http://schemas.microsoft.com/office/drawing/2014/main" val="3019523819"/>
                    </a:ext>
                  </a:extLst>
                </a:gridCol>
                <a:gridCol w="329636">
                  <a:extLst>
                    <a:ext uri="{9D8B030D-6E8A-4147-A177-3AD203B41FA5}">
                      <a16:colId xmlns:a16="http://schemas.microsoft.com/office/drawing/2014/main" val="3083218968"/>
                    </a:ext>
                  </a:extLst>
                </a:gridCol>
                <a:gridCol w="329636">
                  <a:extLst>
                    <a:ext uri="{9D8B030D-6E8A-4147-A177-3AD203B41FA5}">
                      <a16:colId xmlns:a16="http://schemas.microsoft.com/office/drawing/2014/main" val="4205650844"/>
                    </a:ext>
                  </a:extLst>
                </a:gridCol>
              </a:tblGrid>
              <a:tr h="310444">
                <a:tc>
                  <a:txBody>
                    <a:bodyPr/>
                    <a:lstStyle/>
                    <a:p>
                      <a:r>
                        <a:rPr lang="en-US" altLang="zh-CN" sz="1200" dirty="0"/>
                        <a:t>0</a:t>
                      </a:r>
                      <a:endParaRPr lang="zh-CN" altLang="en-US" sz="1200" dirty="0"/>
                    </a:p>
                  </a:txBody>
                  <a:tcPr/>
                </a:tc>
                <a:tc>
                  <a:txBody>
                    <a:bodyPr/>
                    <a:lstStyle/>
                    <a:p>
                      <a:r>
                        <a:rPr lang="en-US" altLang="zh-CN" sz="1200" dirty="0"/>
                        <a:t>0</a:t>
                      </a:r>
                      <a:endParaRPr lang="zh-CN" altLang="en-US" sz="1200" dirty="0"/>
                    </a:p>
                  </a:txBody>
                  <a:tcPr/>
                </a:tc>
                <a:tc>
                  <a:txBody>
                    <a:bodyPr/>
                    <a:lstStyle/>
                    <a:p>
                      <a:r>
                        <a:rPr lang="en-US" altLang="zh-CN" sz="1200" dirty="0"/>
                        <a:t>0</a:t>
                      </a:r>
                      <a:endParaRPr lang="zh-CN" altLang="en-US" sz="1200" dirty="0"/>
                    </a:p>
                  </a:txBody>
                  <a:tcPr/>
                </a:tc>
                <a:tc>
                  <a:txBody>
                    <a:bodyPr/>
                    <a:lstStyle/>
                    <a:p>
                      <a:r>
                        <a:rPr lang="en-US" altLang="zh-CN" sz="1200" dirty="0"/>
                        <a:t>1</a:t>
                      </a:r>
                      <a:endParaRPr lang="zh-CN" altLang="en-US" sz="1200" dirty="0"/>
                    </a:p>
                  </a:txBody>
                  <a:tcPr/>
                </a:tc>
                <a:tc>
                  <a:txBody>
                    <a:bodyPr/>
                    <a:lstStyle/>
                    <a:p>
                      <a:r>
                        <a:rPr lang="en-US" altLang="zh-CN" sz="1200" dirty="0"/>
                        <a:t>…</a:t>
                      </a:r>
                      <a:endParaRPr lang="zh-CN" altLang="en-US" sz="1200" dirty="0"/>
                    </a:p>
                  </a:txBody>
                  <a:tcPr/>
                </a:tc>
                <a:tc>
                  <a:txBody>
                    <a:bodyPr/>
                    <a:lstStyle/>
                    <a:p>
                      <a:r>
                        <a:rPr lang="en-US" altLang="zh-CN" sz="1200" dirty="0"/>
                        <a:t>0</a:t>
                      </a:r>
                      <a:endParaRPr lang="zh-CN" altLang="en-US" sz="1200" dirty="0"/>
                    </a:p>
                  </a:txBody>
                  <a:tcPr/>
                </a:tc>
                <a:tc>
                  <a:txBody>
                    <a:bodyPr/>
                    <a:lstStyle/>
                    <a:p>
                      <a:r>
                        <a:rPr lang="en-US" altLang="zh-CN" sz="1200" dirty="0"/>
                        <a:t>0</a:t>
                      </a:r>
                      <a:endParaRPr lang="zh-CN" altLang="en-US" sz="1200" dirty="0"/>
                    </a:p>
                  </a:txBody>
                  <a:tcPr/>
                </a:tc>
                <a:tc>
                  <a:txBody>
                    <a:bodyPr/>
                    <a:lstStyle/>
                    <a:p>
                      <a:r>
                        <a:rPr lang="en-US" altLang="zh-CN" sz="1200" dirty="0"/>
                        <a:t>0</a:t>
                      </a:r>
                      <a:endParaRPr lang="zh-CN" altLang="en-US" sz="1200" dirty="0"/>
                    </a:p>
                  </a:txBody>
                  <a:tcPr/>
                </a:tc>
                <a:tc>
                  <a:txBody>
                    <a:bodyPr/>
                    <a:lstStyle/>
                    <a:p>
                      <a:r>
                        <a:rPr lang="en-US" altLang="zh-CN" sz="1200" dirty="0"/>
                        <a:t>0</a:t>
                      </a:r>
                      <a:endParaRPr lang="zh-CN" altLang="en-US" sz="1200" dirty="0"/>
                    </a:p>
                  </a:txBody>
                  <a:tcPr/>
                </a:tc>
                <a:tc>
                  <a:txBody>
                    <a:bodyPr/>
                    <a:lstStyle/>
                    <a:p>
                      <a:r>
                        <a:rPr lang="en-US" altLang="zh-CN" sz="1200" dirty="0"/>
                        <a:t>0</a:t>
                      </a:r>
                      <a:endParaRPr lang="zh-CN" altLang="en-US" sz="1200" dirty="0"/>
                    </a:p>
                  </a:txBody>
                  <a:tcPr/>
                </a:tc>
                <a:extLst>
                  <a:ext uri="{0D108BD9-81ED-4DB2-BD59-A6C34878D82A}">
                    <a16:rowId xmlns:a16="http://schemas.microsoft.com/office/drawing/2014/main" val="2299061057"/>
                  </a:ext>
                </a:extLst>
              </a:tr>
            </a:tbl>
          </a:graphicData>
        </a:graphic>
      </p:graphicFrame>
      <p:graphicFrame>
        <p:nvGraphicFramePr>
          <p:cNvPr id="6" name="Table 5">
            <a:extLst>
              <a:ext uri="{FF2B5EF4-FFF2-40B4-BE49-F238E27FC236}">
                <a16:creationId xmlns:a16="http://schemas.microsoft.com/office/drawing/2014/main" id="{4D0A2DA6-71BE-4DE3-A5C3-F7FAF89B3C65}"/>
              </a:ext>
            </a:extLst>
          </p:cNvPr>
          <p:cNvGraphicFramePr>
            <a:graphicFrameLocks noGrp="1"/>
          </p:cNvGraphicFramePr>
          <p:nvPr>
            <p:extLst>
              <p:ext uri="{D42A27DB-BD31-4B8C-83A1-F6EECF244321}">
                <p14:modId xmlns:p14="http://schemas.microsoft.com/office/powerpoint/2010/main" val="1619215766"/>
              </p:ext>
            </p:extLst>
          </p:nvPr>
        </p:nvGraphicFramePr>
        <p:xfrm>
          <a:off x="5667022" y="2792444"/>
          <a:ext cx="2460976" cy="1950720"/>
        </p:xfrm>
        <a:graphic>
          <a:graphicData uri="http://schemas.openxmlformats.org/drawingml/2006/table">
            <a:tbl>
              <a:tblPr firstRow="1" bandRow="1">
                <a:tableStyleId>{5940675A-B579-460E-94D1-54222C63F5DA}</a:tableStyleId>
              </a:tblPr>
              <a:tblGrid>
                <a:gridCol w="307622">
                  <a:extLst>
                    <a:ext uri="{9D8B030D-6E8A-4147-A177-3AD203B41FA5}">
                      <a16:colId xmlns:a16="http://schemas.microsoft.com/office/drawing/2014/main" val="2707569042"/>
                    </a:ext>
                  </a:extLst>
                </a:gridCol>
                <a:gridCol w="307622">
                  <a:extLst>
                    <a:ext uri="{9D8B030D-6E8A-4147-A177-3AD203B41FA5}">
                      <a16:colId xmlns:a16="http://schemas.microsoft.com/office/drawing/2014/main" val="447905296"/>
                    </a:ext>
                  </a:extLst>
                </a:gridCol>
                <a:gridCol w="307622">
                  <a:extLst>
                    <a:ext uri="{9D8B030D-6E8A-4147-A177-3AD203B41FA5}">
                      <a16:colId xmlns:a16="http://schemas.microsoft.com/office/drawing/2014/main" val="2854217319"/>
                    </a:ext>
                  </a:extLst>
                </a:gridCol>
                <a:gridCol w="307622">
                  <a:extLst>
                    <a:ext uri="{9D8B030D-6E8A-4147-A177-3AD203B41FA5}">
                      <a16:colId xmlns:a16="http://schemas.microsoft.com/office/drawing/2014/main" val="196153421"/>
                    </a:ext>
                  </a:extLst>
                </a:gridCol>
                <a:gridCol w="307622">
                  <a:extLst>
                    <a:ext uri="{9D8B030D-6E8A-4147-A177-3AD203B41FA5}">
                      <a16:colId xmlns:a16="http://schemas.microsoft.com/office/drawing/2014/main" val="2568175377"/>
                    </a:ext>
                  </a:extLst>
                </a:gridCol>
                <a:gridCol w="307622">
                  <a:extLst>
                    <a:ext uri="{9D8B030D-6E8A-4147-A177-3AD203B41FA5}">
                      <a16:colId xmlns:a16="http://schemas.microsoft.com/office/drawing/2014/main" val="2105773237"/>
                    </a:ext>
                  </a:extLst>
                </a:gridCol>
                <a:gridCol w="307622">
                  <a:extLst>
                    <a:ext uri="{9D8B030D-6E8A-4147-A177-3AD203B41FA5}">
                      <a16:colId xmlns:a16="http://schemas.microsoft.com/office/drawing/2014/main" val="2163852299"/>
                    </a:ext>
                  </a:extLst>
                </a:gridCol>
                <a:gridCol w="307622">
                  <a:extLst>
                    <a:ext uri="{9D8B030D-6E8A-4147-A177-3AD203B41FA5}">
                      <a16:colId xmlns:a16="http://schemas.microsoft.com/office/drawing/2014/main" val="3752616387"/>
                    </a:ext>
                  </a:extLst>
                </a:gridCol>
              </a:tblGrid>
              <a:tr h="239889">
                <a:tc>
                  <a:txBody>
                    <a:bodyPr/>
                    <a:lstStyle/>
                    <a:p>
                      <a:endParaRPr lang="zh-CN" altLang="en-US" sz="1000" dirty="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extLst>
                  <a:ext uri="{0D108BD9-81ED-4DB2-BD59-A6C34878D82A}">
                    <a16:rowId xmlns:a16="http://schemas.microsoft.com/office/drawing/2014/main" val="760292768"/>
                  </a:ext>
                </a:extLst>
              </a:tr>
              <a:tr h="239889">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extLst>
                  <a:ext uri="{0D108BD9-81ED-4DB2-BD59-A6C34878D82A}">
                    <a16:rowId xmlns:a16="http://schemas.microsoft.com/office/drawing/2014/main" val="224923218"/>
                  </a:ext>
                </a:extLst>
              </a:tr>
              <a:tr h="239889">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extLst>
                  <a:ext uri="{0D108BD9-81ED-4DB2-BD59-A6C34878D82A}">
                    <a16:rowId xmlns:a16="http://schemas.microsoft.com/office/drawing/2014/main" val="2174881996"/>
                  </a:ext>
                </a:extLst>
              </a:tr>
              <a:tr h="239889">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extLst>
                  <a:ext uri="{0D108BD9-81ED-4DB2-BD59-A6C34878D82A}">
                    <a16:rowId xmlns:a16="http://schemas.microsoft.com/office/drawing/2014/main" val="295980652"/>
                  </a:ext>
                </a:extLst>
              </a:tr>
              <a:tr h="239889">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extLst>
                  <a:ext uri="{0D108BD9-81ED-4DB2-BD59-A6C34878D82A}">
                    <a16:rowId xmlns:a16="http://schemas.microsoft.com/office/drawing/2014/main" val="2780688104"/>
                  </a:ext>
                </a:extLst>
              </a:tr>
              <a:tr h="239889">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extLst>
                  <a:ext uri="{0D108BD9-81ED-4DB2-BD59-A6C34878D82A}">
                    <a16:rowId xmlns:a16="http://schemas.microsoft.com/office/drawing/2014/main" val="1334604851"/>
                  </a:ext>
                </a:extLst>
              </a:tr>
              <a:tr h="239889">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extLst>
                  <a:ext uri="{0D108BD9-81ED-4DB2-BD59-A6C34878D82A}">
                    <a16:rowId xmlns:a16="http://schemas.microsoft.com/office/drawing/2014/main" val="1179213308"/>
                  </a:ext>
                </a:extLst>
              </a:tr>
              <a:tr h="239889">
                <a:tc>
                  <a:txBody>
                    <a:bodyPr/>
                    <a:lstStyle/>
                    <a:p>
                      <a:endParaRPr lang="zh-CN" altLang="en-US" sz="1000" dirty="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dirty="0"/>
                    </a:p>
                  </a:txBody>
                  <a:tcPr/>
                </a:tc>
                <a:extLst>
                  <a:ext uri="{0D108BD9-81ED-4DB2-BD59-A6C34878D82A}">
                    <a16:rowId xmlns:a16="http://schemas.microsoft.com/office/drawing/2014/main" val="2970571791"/>
                  </a:ext>
                </a:extLst>
              </a:tr>
            </a:tbl>
          </a:graphicData>
        </a:graphic>
      </p:graphicFrame>
      <p:sp>
        <p:nvSpPr>
          <p:cNvPr id="7" name="Left Brace 6">
            <a:extLst>
              <a:ext uri="{FF2B5EF4-FFF2-40B4-BE49-F238E27FC236}">
                <a16:creationId xmlns:a16="http://schemas.microsoft.com/office/drawing/2014/main" id="{7F5B3501-F2FD-4677-AEBC-D65DF6AEECF2}"/>
              </a:ext>
            </a:extLst>
          </p:cNvPr>
          <p:cNvSpPr/>
          <p:nvPr/>
        </p:nvSpPr>
        <p:spPr>
          <a:xfrm rot="16200000">
            <a:off x="2494845" y="2551288"/>
            <a:ext cx="180622" cy="3296360"/>
          </a:xfrm>
          <a:prstGeom prst="lef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TextBox 7">
            <a:extLst>
              <a:ext uri="{FF2B5EF4-FFF2-40B4-BE49-F238E27FC236}">
                <a16:creationId xmlns:a16="http://schemas.microsoft.com/office/drawing/2014/main" id="{EEC4BEE0-181D-444B-829F-9ADF71B2C738}"/>
              </a:ext>
            </a:extLst>
          </p:cNvPr>
          <p:cNvSpPr txBox="1"/>
          <p:nvPr/>
        </p:nvSpPr>
        <p:spPr>
          <a:xfrm>
            <a:off x="2263422" y="4459114"/>
            <a:ext cx="643467"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1800" kern="0" dirty="0">
                <a:ea typeface="Arial Unicode MS" pitchFamily="34" charset="-128"/>
                <a:cs typeface="Arial Unicode MS" pitchFamily="34" charset="-128"/>
              </a:rPr>
              <a:t>1 X V</a:t>
            </a:r>
            <a:endParaRPr lang="zh-CN" altLang="en-US" sz="1800" kern="0" dirty="0" err="1">
              <a:ea typeface="Arial Unicode MS" pitchFamily="34" charset="-128"/>
              <a:cs typeface="Arial Unicode MS" pitchFamily="34" charset="-128"/>
            </a:endParaRPr>
          </a:p>
        </p:txBody>
      </p:sp>
      <p:sp>
        <p:nvSpPr>
          <p:cNvPr id="9" name="TextBox 8">
            <a:extLst>
              <a:ext uri="{FF2B5EF4-FFF2-40B4-BE49-F238E27FC236}">
                <a16:creationId xmlns:a16="http://schemas.microsoft.com/office/drawing/2014/main" id="{07874592-4E12-4BFE-8C3D-527BF750F383}"/>
              </a:ext>
            </a:extLst>
          </p:cNvPr>
          <p:cNvSpPr txBox="1"/>
          <p:nvPr/>
        </p:nvSpPr>
        <p:spPr>
          <a:xfrm>
            <a:off x="6790265" y="2324190"/>
            <a:ext cx="643467"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1800" kern="0" dirty="0">
                <a:ea typeface="Arial Unicode MS" pitchFamily="34" charset="-128"/>
                <a:cs typeface="Arial Unicode MS" pitchFamily="34" charset="-128"/>
              </a:rPr>
              <a:t>M</a:t>
            </a:r>
            <a:endParaRPr lang="zh-CN" altLang="en-US" sz="1800" kern="0" dirty="0" err="1">
              <a:ea typeface="Arial Unicode MS" pitchFamily="34" charset="-128"/>
              <a:cs typeface="Arial Unicode MS" pitchFamily="34" charset="-128"/>
            </a:endParaRPr>
          </a:p>
        </p:txBody>
      </p:sp>
      <p:sp>
        <p:nvSpPr>
          <p:cNvPr id="10" name="TextBox 9">
            <a:extLst>
              <a:ext uri="{FF2B5EF4-FFF2-40B4-BE49-F238E27FC236}">
                <a16:creationId xmlns:a16="http://schemas.microsoft.com/office/drawing/2014/main" id="{A05C8DB3-C579-4A7D-8E43-B48794578398}"/>
              </a:ext>
            </a:extLst>
          </p:cNvPr>
          <p:cNvSpPr txBox="1"/>
          <p:nvPr/>
        </p:nvSpPr>
        <p:spPr>
          <a:xfrm rot="16200000">
            <a:off x="5043101" y="3324367"/>
            <a:ext cx="643467"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1800" kern="0" dirty="0">
                <a:ea typeface="Arial Unicode MS" pitchFamily="34" charset="-128"/>
                <a:cs typeface="Arial Unicode MS" pitchFamily="34" charset="-128"/>
              </a:rPr>
              <a:t>V</a:t>
            </a:r>
            <a:endParaRPr lang="zh-CN" altLang="en-US" sz="1800" kern="0" dirty="0" err="1">
              <a:ea typeface="Arial Unicode MS" pitchFamily="34" charset="-128"/>
              <a:cs typeface="Arial Unicode MS" pitchFamily="34" charset="-128"/>
            </a:endParaRPr>
          </a:p>
        </p:txBody>
      </p:sp>
      <p:graphicFrame>
        <p:nvGraphicFramePr>
          <p:cNvPr id="11" name="Table 10">
            <a:extLst>
              <a:ext uri="{FF2B5EF4-FFF2-40B4-BE49-F238E27FC236}">
                <a16:creationId xmlns:a16="http://schemas.microsoft.com/office/drawing/2014/main" id="{8EA8DB7A-FE8B-4D54-A4CE-6A026898F01B}"/>
              </a:ext>
            </a:extLst>
          </p:cNvPr>
          <p:cNvGraphicFramePr>
            <a:graphicFrameLocks noGrp="1"/>
          </p:cNvGraphicFramePr>
          <p:nvPr>
            <p:extLst>
              <p:ext uri="{D42A27DB-BD31-4B8C-83A1-F6EECF244321}">
                <p14:modId xmlns:p14="http://schemas.microsoft.com/office/powerpoint/2010/main" val="2533561730"/>
              </p:ext>
            </p:extLst>
          </p:nvPr>
        </p:nvGraphicFramePr>
        <p:xfrm>
          <a:off x="9239951" y="3629378"/>
          <a:ext cx="3276604" cy="310444"/>
        </p:xfrm>
        <a:graphic>
          <a:graphicData uri="http://schemas.openxmlformats.org/drawingml/2006/table">
            <a:tbl>
              <a:tblPr firstRow="1" bandRow="1">
                <a:tableStyleId>{5940675A-B579-460E-94D1-54222C63F5DA}</a:tableStyleId>
              </a:tblPr>
              <a:tblGrid>
                <a:gridCol w="309880">
                  <a:extLst>
                    <a:ext uri="{9D8B030D-6E8A-4147-A177-3AD203B41FA5}">
                      <a16:colId xmlns:a16="http://schemas.microsoft.com/office/drawing/2014/main" val="2915303853"/>
                    </a:ext>
                  </a:extLst>
                </a:gridCol>
                <a:gridCol w="329636">
                  <a:extLst>
                    <a:ext uri="{9D8B030D-6E8A-4147-A177-3AD203B41FA5}">
                      <a16:colId xmlns:a16="http://schemas.microsoft.com/office/drawing/2014/main" val="2789875555"/>
                    </a:ext>
                  </a:extLst>
                </a:gridCol>
                <a:gridCol w="329636">
                  <a:extLst>
                    <a:ext uri="{9D8B030D-6E8A-4147-A177-3AD203B41FA5}">
                      <a16:colId xmlns:a16="http://schemas.microsoft.com/office/drawing/2014/main" val="4229813076"/>
                    </a:ext>
                  </a:extLst>
                </a:gridCol>
                <a:gridCol w="329636">
                  <a:extLst>
                    <a:ext uri="{9D8B030D-6E8A-4147-A177-3AD203B41FA5}">
                      <a16:colId xmlns:a16="http://schemas.microsoft.com/office/drawing/2014/main" val="2392566873"/>
                    </a:ext>
                  </a:extLst>
                </a:gridCol>
                <a:gridCol w="329636">
                  <a:extLst>
                    <a:ext uri="{9D8B030D-6E8A-4147-A177-3AD203B41FA5}">
                      <a16:colId xmlns:a16="http://schemas.microsoft.com/office/drawing/2014/main" val="2638742188"/>
                    </a:ext>
                  </a:extLst>
                </a:gridCol>
                <a:gridCol w="329636">
                  <a:extLst>
                    <a:ext uri="{9D8B030D-6E8A-4147-A177-3AD203B41FA5}">
                      <a16:colId xmlns:a16="http://schemas.microsoft.com/office/drawing/2014/main" val="666329905"/>
                    </a:ext>
                  </a:extLst>
                </a:gridCol>
                <a:gridCol w="329636">
                  <a:extLst>
                    <a:ext uri="{9D8B030D-6E8A-4147-A177-3AD203B41FA5}">
                      <a16:colId xmlns:a16="http://schemas.microsoft.com/office/drawing/2014/main" val="1942526671"/>
                    </a:ext>
                  </a:extLst>
                </a:gridCol>
                <a:gridCol w="329636">
                  <a:extLst>
                    <a:ext uri="{9D8B030D-6E8A-4147-A177-3AD203B41FA5}">
                      <a16:colId xmlns:a16="http://schemas.microsoft.com/office/drawing/2014/main" val="3019523819"/>
                    </a:ext>
                  </a:extLst>
                </a:gridCol>
                <a:gridCol w="329636">
                  <a:extLst>
                    <a:ext uri="{9D8B030D-6E8A-4147-A177-3AD203B41FA5}">
                      <a16:colId xmlns:a16="http://schemas.microsoft.com/office/drawing/2014/main" val="3083218968"/>
                    </a:ext>
                  </a:extLst>
                </a:gridCol>
                <a:gridCol w="329636">
                  <a:extLst>
                    <a:ext uri="{9D8B030D-6E8A-4147-A177-3AD203B41FA5}">
                      <a16:colId xmlns:a16="http://schemas.microsoft.com/office/drawing/2014/main" val="4205650844"/>
                    </a:ext>
                  </a:extLst>
                </a:gridCol>
              </a:tblGrid>
              <a:tr h="310444">
                <a:tc>
                  <a:txBody>
                    <a:bodyPr/>
                    <a:lstStyle/>
                    <a:p>
                      <a:r>
                        <a:rPr lang="en-US" altLang="zh-CN" sz="1200" dirty="0"/>
                        <a:t>0</a:t>
                      </a:r>
                      <a:endParaRPr lang="zh-CN" altLang="en-US" sz="1200" dirty="0"/>
                    </a:p>
                  </a:txBody>
                  <a:tcPr/>
                </a:tc>
                <a:tc>
                  <a:txBody>
                    <a:bodyPr/>
                    <a:lstStyle/>
                    <a:p>
                      <a:r>
                        <a:rPr lang="en-US" altLang="zh-CN" sz="1200" dirty="0"/>
                        <a:t>5</a:t>
                      </a:r>
                      <a:endParaRPr lang="zh-CN" altLang="en-US" sz="1200" dirty="0"/>
                    </a:p>
                  </a:txBody>
                  <a:tcPr/>
                </a:tc>
                <a:tc>
                  <a:txBody>
                    <a:bodyPr/>
                    <a:lstStyle/>
                    <a:p>
                      <a:r>
                        <a:rPr lang="en-US" altLang="zh-CN" sz="1200" dirty="0"/>
                        <a:t>9</a:t>
                      </a:r>
                      <a:endParaRPr lang="zh-CN" altLang="en-US" sz="1200" dirty="0"/>
                    </a:p>
                  </a:txBody>
                  <a:tcPr/>
                </a:tc>
                <a:tc>
                  <a:txBody>
                    <a:bodyPr/>
                    <a:lstStyle/>
                    <a:p>
                      <a:r>
                        <a:rPr lang="en-US" altLang="zh-CN" sz="1200" dirty="0"/>
                        <a:t>1</a:t>
                      </a:r>
                      <a:endParaRPr lang="zh-CN" altLang="en-US" sz="1200" dirty="0"/>
                    </a:p>
                  </a:txBody>
                  <a:tcPr/>
                </a:tc>
                <a:tc>
                  <a:txBody>
                    <a:bodyPr/>
                    <a:lstStyle/>
                    <a:p>
                      <a:r>
                        <a:rPr lang="en-US" altLang="zh-CN" sz="1200" dirty="0"/>
                        <a:t>…</a:t>
                      </a:r>
                      <a:endParaRPr lang="zh-CN" altLang="en-US" sz="1200" dirty="0"/>
                    </a:p>
                  </a:txBody>
                  <a:tcPr/>
                </a:tc>
                <a:tc>
                  <a:txBody>
                    <a:bodyPr/>
                    <a:lstStyle/>
                    <a:p>
                      <a:r>
                        <a:rPr lang="en-US" altLang="zh-CN" sz="1200" dirty="0"/>
                        <a:t>3</a:t>
                      </a:r>
                      <a:endParaRPr lang="zh-CN" altLang="en-US" sz="1200" dirty="0"/>
                    </a:p>
                  </a:txBody>
                  <a:tcPr/>
                </a:tc>
                <a:tc>
                  <a:txBody>
                    <a:bodyPr/>
                    <a:lstStyle/>
                    <a:p>
                      <a:r>
                        <a:rPr lang="en-US" altLang="zh-CN" sz="1200" dirty="0"/>
                        <a:t>6</a:t>
                      </a:r>
                      <a:endParaRPr lang="zh-CN" altLang="en-US" sz="1200" dirty="0"/>
                    </a:p>
                  </a:txBody>
                  <a:tcPr/>
                </a:tc>
                <a:tc>
                  <a:txBody>
                    <a:bodyPr/>
                    <a:lstStyle/>
                    <a:p>
                      <a:r>
                        <a:rPr lang="en-US" altLang="zh-CN" sz="1200" dirty="0"/>
                        <a:t>8</a:t>
                      </a:r>
                      <a:endParaRPr lang="zh-CN" altLang="en-US" sz="1200" dirty="0"/>
                    </a:p>
                  </a:txBody>
                  <a:tcPr/>
                </a:tc>
                <a:tc>
                  <a:txBody>
                    <a:bodyPr/>
                    <a:lstStyle/>
                    <a:p>
                      <a:r>
                        <a:rPr lang="en-US" altLang="zh-CN" sz="1200" dirty="0"/>
                        <a:t>1</a:t>
                      </a:r>
                      <a:endParaRPr lang="zh-CN" altLang="en-US" sz="1200" dirty="0"/>
                    </a:p>
                  </a:txBody>
                  <a:tcPr/>
                </a:tc>
                <a:tc>
                  <a:txBody>
                    <a:bodyPr/>
                    <a:lstStyle/>
                    <a:p>
                      <a:r>
                        <a:rPr lang="en-US" altLang="zh-CN" sz="1200" dirty="0"/>
                        <a:t>7</a:t>
                      </a:r>
                      <a:endParaRPr lang="zh-CN" altLang="en-US" sz="1200" dirty="0"/>
                    </a:p>
                  </a:txBody>
                  <a:tcPr/>
                </a:tc>
                <a:extLst>
                  <a:ext uri="{0D108BD9-81ED-4DB2-BD59-A6C34878D82A}">
                    <a16:rowId xmlns:a16="http://schemas.microsoft.com/office/drawing/2014/main" val="2299061057"/>
                  </a:ext>
                </a:extLst>
              </a:tr>
            </a:tbl>
          </a:graphicData>
        </a:graphic>
      </p:graphicFrame>
      <p:sp>
        <p:nvSpPr>
          <p:cNvPr id="12" name="TextBox 11">
            <a:extLst>
              <a:ext uri="{FF2B5EF4-FFF2-40B4-BE49-F238E27FC236}">
                <a16:creationId xmlns:a16="http://schemas.microsoft.com/office/drawing/2014/main" id="{29CD382E-0B4B-452C-A8F3-1405451F6D86}"/>
              </a:ext>
            </a:extLst>
          </p:cNvPr>
          <p:cNvSpPr txBox="1"/>
          <p:nvPr/>
        </p:nvSpPr>
        <p:spPr>
          <a:xfrm>
            <a:off x="4695547" y="3490805"/>
            <a:ext cx="276999" cy="553998"/>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3600" kern="0" dirty="0">
                <a:ea typeface="Arial Unicode MS" pitchFamily="34" charset="-128"/>
                <a:cs typeface="Arial Unicode MS" pitchFamily="34" charset="-128"/>
              </a:rPr>
              <a:t>X</a:t>
            </a:r>
            <a:endParaRPr lang="zh-CN" altLang="en-US" sz="3600" kern="0" dirty="0" err="1">
              <a:ea typeface="Arial Unicode MS" pitchFamily="34" charset="-128"/>
              <a:cs typeface="Arial Unicode MS" pitchFamily="34" charset="-128"/>
            </a:endParaRPr>
          </a:p>
        </p:txBody>
      </p:sp>
      <p:sp>
        <p:nvSpPr>
          <p:cNvPr id="13" name="TextBox 12">
            <a:extLst>
              <a:ext uri="{FF2B5EF4-FFF2-40B4-BE49-F238E27FC236}">
                <a16:creationId xmlns:a16="http://schemas.microsoft.com/office/drawing/2014/main" id="{6BB092B0-3F8F-4BC3-AC96-4E1038364194}"/>
              </a:ext>
            </a:extLst>
          </p:cNvPr>
          <p:cNvSpPr txBox="1"/>
          <p:nvPr/>
        </p:nvSpPr>
        <p:spPr>
          <a:xfrm>
            <a:off x="8540251" y="3368471"/>
            <a:ext cx="564445" cy="83099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5400" kern="0" dirty="0">
                <a:ea typeface="Arial Unicode MS" pitchFamily="34" charset="-128"/>
                <a:cs typeface="Arial Unicode MS" pitchFamily="34" charset="-128"/>
              </a:rPr>
              <a:t>=</a:t>
            </a:r>
            <a:endParaRPr lang="zh-CN" altLang="en-US" sz="54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2318206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4066B-B170-4826-990F-FFABB9BCFF3F}"/>
              </a:ext>
            </a:extLst>
          </p:cNvPr>
          <p:cNvSpPr>
            <a:spLocks noGrp="1"/>
          </p:cNvSpPr>
          <p:nvPr>
            <p:ph type="title"/>
          </p:nvPr>
        </p:nvSpPr>
        <p:spPr/>
        <p:txBody>
          <a:bodyPr/>
          <a:lstStyle/>
          <a:p>
            <a:r>
              <a:rPr lang="en-US" altLang="zh-CN" dirty="0"/>
              <a:t>Word2Vec</a:t>
            </a:r>
            <a:endParaRPr lang="zh-CN" altLang="en-US" dirty="0"/>
          </a:p>
        </p:txBody>
      </p:sp>
      <p:pic>
        <p:nvPicPr>
          <p:cNvPr id="4" name="Picture 3">
            <a:extLst>
              <a:ext uri="{FF2B5EF4-FFF2-40B4-BE49-F238E27FC236}">
                <a16:creationId xmlns:a16="http://schemas.microsoft.com/office/drawing/2014/main" id="{22C224B7-5451-4C6C-A772-77A8520E9EA2}"/>
              </a:ext>
            </a:extLst>
          </p:cNvPr>
          <p:cNvPicPr>
            <a:picLocks noChangeAspect="1"/>
          </p:cNvPicPr>
          <p:nvPr/>
        </p:nvPicPr>
        <p:blipFill>
          <a:blip r:embed="rId2"/>
          <a:stretch>
            <a:fillRect/>
          </a:stretch>
        </p:blipFill>
        <p:spPr>
          <a:xfrm>
            <a:off x="3504699" y="1954128"/>
            <a:ext cx="3867150" cy="4000500"/>
          </a:xfrm>
          <a:prstGeom prst="rect">
            <a:avLst/>
          </a:prstGeom>
        </p:spPr>
      </p:pic>
    </p:spTree>
    <p:extLst>
      <p:ext uri="{BB962C8B-B14F-4D97-AF65-F5344CB8AC3E}">
        <p14:creationId xmlns:p14="http://schemas.microsoft.com/office/powerpoint/2010/main" val="19905750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0D987E-3292-4B12-858E-53DD8D8C0D65}"/>
              </a:ext>
            </a:extLst>
          </p:cNvPr>
          <p:cNvSpPr txBox="1"/>
          <p:nvPr/>
        </p:nvSpPr>
        <p:spPr>
          <a:xfrm flipH="1">
            <a:off x="7296457" y="1482416"/>
            <a:ext cx="2232786"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1800" kern="0" dirty="0">
                <a:ea typeface="Arial Unicode MS" pitchFamily="34" charset="-128"/>
                <a:cs typeface="Arial Unicode MS" pitchFamily="34" charset="-128"/>
              </a:rPr>
              <a:t>You are</a:t>
            </a:r>
            <a:r>
              <a:rPr lang="zh-CN" altLang="en-US" sz="1800" kern="0" dirty="0">
                <a:ea typeface="Arial Unicode MS" pitchFamily="34" charset="-128"/>
                <a:cs typeface="Arial Unicode MS" pitchFamily="34" charset="-128"/>
              </a:rPr>
              <a:t> </a:t>
            </a:r>
            <a:r>
              <a:rPr lang="en-US" altLang="zh-CN" sz="1800" kern="0" dirty="0">
                <a:ea typeface="Arial Unicode MS" pitchFamily="34" charset="-128"/>
                <a:cs typeface="Arial Unicode MS" pitchFamily="34" charset="-128"/>
              </a:rPr>
              <a:t>good</a:t>
            </a:r>
            <a:r>
              <a:rPr lang="zh-CN" altLang="en-US" sz="1800" kern="0" dirty="0">
                <a:ea typeface="Arial Unicode MS" pitchFamily="34" charset="-128"/>
                <a:cs typeface="Arial Unicode MS" pitchFamily="34" charset="-128"/>
              </a:rPr>
              <a:t> </a:t>
            </a:r>
            <a:r>
              <a:rPr lang="en-US" altLang="zh-CN" sz="1800" kern="0" dirty="0">
                <a:ea typeface="Arial Unicode MS" pitchFamily="34" charset="-128"/>
                <a:cs typeface="Arial Unicode MS" pitchFamily="34" charset="-128"/>
              </a:rPr>
              <a:t>men</a:t>
            </a:r>
            <a:endParaRPr lang="zh-CN" altLang="en-US" sz="1800" kern="0" dirty="0" err="1">
              <a:ea typeface="Arial Unicode MS" pitchFamily="34" charset="-128"/>
              <a:cs typeface="Arial Unicode MS" pitchFamily="34" charset="-128"/>
            </a:endParaRPr>
          </a:p>
        </p:txBody>
      </p:sp>
      <p:sp>
        <p:nvSpPr>
          <p:cNvPr id="5" name="TextBox 4">
            <a:extLst>
              <a:ext uri="{FF2B5EF4-FFF2-40B4-BE49-F238E27FC236}">
                <a16:creationId xmlns:a16="http://schemas.microsoft.com/office/drawing/2014/main" id="{642EF326-AA87-4D85-8540-04CA73D778CF}"/>
              </a:ext>
            </a:extLst>
          </p:cNvPr>
          <p:cNvSpPr txBox="1"/>
          <p:nvPr/>
        </p:nvSpPr>
        <p:spPr>
          <a:xfrm>
            <a:off x="10988539" y="1439057"/>
            <a:ext cx="449705"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1800" kern="0" dirty="0">
                <a:ea typeface="Arial Unicode MS" pitchFamily="34" charset="-128"/>
                <a:cs typeface="Arial Unicode MS" pitchFamily="34" charset="-128"/>
              </a:rPr>
              <a:t>You</a:t>
            </a:r>
            <a:endParaRPr lang="zh-CN" altLang="en-US" sz="1800" kern="0" dirty="0" err="1">
              <a:ea typeface="Arial Unicode MS" pitchFamily="34" charset="-128"/>
              <a:cs typeface="Arial Unicode MS" pitchFamily="34" charset="-128"/>
            </a:endParaRPr>
          </a:p>
        </p:txBody>
      </p:sp>
      <p:graphicFrame>
        <p:nvGraphicFramePr>
          <p:cNvPr id="6" name="Table 5">
            <a:extLst>
              <a:ext uri="{FF2B5EF4-FFF2-40B4-BE49-F238E27FC236}">
                <a16:creationId xmlns:a16="http://schemas.microsoft.com/office/drawing/2014/main" id="{70FFDBA9-1577-4A54-9DEB-530F0FF9840F}"/>
              </a:ext>
            </a:extLst>
          </p:cNvPr>
          <p:cNvGraphicFramePr>
            <a:graphicFrameLocks noGrp="1"/>
          </p:cNvGraphicFramePr>
          <p:nvPr>
            <p:extLst>
              <p:ext uri="{D42A27DB-BD31-4B8C-83A1-F6EECF244321}">
                <p14:modId xmlns:p14="http://schemas.microsoft.com/office/powerpoint/2010/main" val="1573785188"/>
              </p:ext>
            </p:extLst>
          </p:nvPr>
        </p:nvGraphicFramePr>
        <p:xfrm>
          <a:off x="11596640" y="1439057"/>
          <a:ext cx="1249180" cy="276999"/>
        </p:xfrm>
        <a:graphic>
          <a:graphicData uri="http://schemas.openxmlformats.org/drawingml/2006/table">
            <a:tbl>
              <a:tblPr firstRow="1" bandRow="1">
                <a:tableStyleId>{5940675A-B579-460E-94D1-54222C63F5DA}</a:tableStyleId>
              </a:tblPr>
              <a:tblGrid>
                <a:gridCol w="312295">
                  <a:extLst>
                    <a:ext uri="{9D8B030D-6E8A-4147-A177-3AD203B41FA5}">
                      <a16:colId xmlns:a16="http://schemas.microsoft.com/office/drawing/2014/main" val="778251664"/>
                    </a:ext>
                  </a:extLst>
                </a:gridCol>
                <a:gridCol w="312295">
                  <a:extLst>
                    <a:ext uri="{9D8B030D-6E8A-4147-A177-3AD203B41FA5}">
                      <a16:colId xmlns:a16="http://schemas.microsoft.com/office/drawing/2014/main" val="1456044166"/>
                    </a:ext>
                  </a:extLst>
                </a:gridCol>
                <a:gridCol w="312295">
                  <a:extLst>
                    <a:ext uri="{9D8B030D-6E8A-4147-A177-3AD203B41FA5}">
                      <a16:colId xmlns:a16="http://schemas.microsoft.com/office/drawing/2014/main" val="3323833796"/>
                    </a:ext>
                  </a:extLst>
                </a:gridCol>
                <a:gridCol w="312295">
                  <a:extLst>
                    <a:ext uri="{9D8B030D-6E8A-4147-A177-3AD203B41FA5}">
                      <a16:colId xmlns:a16="http://schemas.microsoft.com/office/drawing/2014/main" val="1138328348"/>
                    </a:ext>
                  </a:extLst>
                </a:gridCol>
              </a:tblGrid>
              <a:tr h="276999">
                <a:tc>
                  <a:txBody>
                    <a:bodyPr/>
                    <a:lstStyle/>
                    <a:p>
                      <a:r>
                        <a:rPr lang="en-US" altLang="zh-CN" sz="1100" dirty="0"/>
                        <a:t>1</a:t>
                      </a:r>
                      <a:endParaRPr lang="zh-CN" altLang="en-US" sz="1100" dirty="0"/>
                    </a:p>
                  </a:txBody>
                  <a:tcPr/>
                </a:tc>
                <a:tc>
                  <a:txBody>
                    <a:bodyPr/>
                    <a:lstStyle/>
                    <a:p>
                      <a:r>
                        <a:rPr lang="en-US" altLang="zh-CN" sz="1100" dirty="0"/>
                        <a:t>0</a:t>
                      </a:r>
                      <a:endParaRPr lang="zh-CN" altLang="en-US" sz="1100" dirty="0"/>
                    </a:p>
                  </a:txBody>
                  <a:tcPr/>
                </a:tc>
                <a:tc>
                  <a:txBody>
                    <a:bodyPr/>
                    <a:lstStyle/>
                    <a:p>
                      <a:r>
                        <a:rPr lang="en-US" altLang="zh-CN" sz="1100" dirty="0"/>
                        <a:t>0</a:t>
                      </a:r>
                      <a:endParaRPr lang="zh-CN" altLang="en-US" sz="1100" dirty="0"/>
                    </a:p>
                  </a:txBody>
                  <a:tcPr/>
                </a:tc>
                <a:tc>
                  <a:txBody>
                    <a:bodyPr/>
                    <a:lstStyle/>
                    <a:p>
                      <a:r>
                        <a:rPr lang="en-US" altLang="zh-CN" sz="1100" dirty="0"/>
                        <a:t>0</a:t>
                      </a:r>
                      <a:endParaRPr lang="zh-CN" altLang="en-US" sz="1100" dirty="0"/>
                    </a:p>
                  </a:txBody>
                  <a:tcPr/>
                </a:tc>
                <a:extLst>
                  <a:ext uri="{0D108BD9-81ED-4DB2-BD59-A6C34878D82A}">
                    <a16:rowId xmlns:a16="http://schemas.microsoft.com/office/drawing/2014/main" val="1166333341"/>
                  </a:ext>
                </a:extLst>
              </a:tr>
            </a:tbl>
          </a:graphicData>
        </a:graphic>
      </p:graphicFrame>
      <p:sp>
        <p:nvSpPr>
          <p:cNvPr id="7" name="TextBox 6">
            <a:extLst>
              <a:ext uri="{FF2B5EF4-FFF2-40B4-BE49-F238E27FC236}">
                <a16:creationId xmlns:a16="http://schemas.microsoft.com/office/drawing/2014/main" id="{507BB537-376E-40FE-A98D-4DC41DFDDC47}"/>
              </a:ext>
            </a:extLst>
          </p:cNvPr>
          <p:cNvSpPr txBox="1"/>
          <p:nvPr/>
        </p:nvSpPr>
        <p:spPr>
          <a:xfrm>
            <a:off x="10988539" y="1850537"/>
            <a:ext cx="449705"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1800" kern="0" dirty="0">
                <a:ea typeface="Arial Unicode MS" pitchFamily="34" charset="-128"/>
                <a:cs typeface="Arial Unicode MS" pitchFamily="34" charset="-128"/>
              </a:rPr>
              <a:t>are</a:t>
            </a:r>
            <a:endParaRPr lang="zh-CN" altLang="en-US" sz="1800" kern="0" dirty="0" err="1">
              <a:ea typeface="Arial Unicode MS" pitchFamily="34" charset="-128"/>
              <a:cs typeface="Arial Unicode MS" pitchFamily="34" charset="-128"/>
            </a:endParaRPr>
          </a:p>
        </p:txBody>
      </p:sp>
      <p:graphicFrame>
        <p:nvGraphicFramePr>
          <p:cNvPr id="8" name="Table 7">
            <a:extLst>
              <a:ext uri="{FF2B5EF4-FFF2-40B4-BE49-F238E27FC236}">
                <a16:creationId xmlns:a16="http://schemas.microsoft.com/office/drawing/2014/main" id="{A73C9A97-717B-46DA-90B5-1E01C1FDD700}"/>
              </a:ext>
            </a:extLst>
          </p:cNvPr>
          <p:cNvGraphicFramePr>
            <a:graphicFrameLocks noGrp="1"/>
          </p:cNvGraphicFramePr>
          <p:nvPr>
            <p:extLst>
              <p:ext uri="{D42A27DB-BD31-4B8C-83A1-F6EECF244321}">
                <p14:modId xmlns:p14="http://schemas.microsoft.com/office/powerpoint/2010/main" val="3159529824"/>
              </p:ext>
            </p:extLst>
          </p:nvPr>
        </p:nvGraphicFramePr>
        <p:xfrm>
          <a:off x="11596640" y="1850537"/>
          <a:ext cx="1249180" cy="276999"/>
        </p:xfrm>
        <a:graphic>
          <a:graphicData uri="http://schemas.openxmlformats.org/drawingml/2006/table">
            <a:tbl>
              <a:tblPr firstRow="1" bandRow="1">
                <a:tableStyleId>{5940675A-B579-460E-94D1-54222C63F5DA}</a:tableStyleId>
              </a:tblPr>
              <a:tblGrid>
                <a:gridCol w="312295">
                  <a:extLst>
                    <a:ext uri="{9D8B030D-6E8A-4147-A177-3AD203B41FA5}">
                      <a16:colId xmlns:a16="http://schemas.microsoft.com/office/drawing/2014/main" val="778251664"/>
                    </a:ext>
                  </a:extLst>
                </a:gridCol>
                <a:gridCol w="312295">
                  <a:extLst>
                    <a:ext uri="{9D8B030D-6E8A-4147-A177-3AD203B41FA5}">
                      <a16:colId xmlns:a16="http://schemas.microsoft.com/office/drawing/2014/main" val="1456044166"/>
                    </a:ext>
                  </a:extLst>
                </a:gridCol>
                <a:gridCol w="312295">
                  <a:extLst>
                    <a:ext uri="{9D8B030D-6E8A-4147-A177-3AD203B41FA5}">
                      <a16:colId xmlns:a16="http://schemas.microsoft.com/office/drawing/2014/main" val="3323833796"/>
                    </a:ext>
                  </a:extLst>
                </a:gridCol>
                <a:gridCol w="312295">
                  <a:extLst>
                    <a:ext uri="{9D8B030D-6E8A-4147-A177-3AD203B41FA5}">
                      <a16:colId xmlns:a16="http://schemas.microsoft.com/office/drawing/2014/main" val="1138328348"/>
                    </a:ext>
                  </a:extLst>
                </a:gridCol>
              </a:tblGrid>
              <a:tr h="276999">
                <a:tc>
                  <a:txBody>
                    <a:bodyPr/>
                    <a:lstStyle/>
                    <a:p>
                      <a:r>
                        <a:rPr lang="en-US" altLang="zh-CN" sz="1100" dirty="0"/>
                        <a:t>0</a:t>
                      </a:r>
                      <a:endParaRPr lang="zh-CN" altLang="en-US" sz="1100" dirty="0"/>
                    </a:p>
                  </a:txBody>
                  <a:tcPr/>
                </a:tc>
                <a:tc>
                  <a:txBody>
                    <a:bodyPr/>
                    <a:lstStyle/>
                    <a:p>
                      <a:r>
                        <a:rPr lang="en-US" altLang="zh-CN" sz="1100" dirty="0"/>
                        <a:t>1</a:t>
                      </a:r>
                      <a:endParaRPr lang="zh-CN" altLang="en-US" sz="1100" dirty="0"/>
                    </a:p>
                  </a:txBody>
                  <a:tcPr/>
                </a:tc>
                <a:tc>
                  <a:txBody>
                    <a:bodyPr/>
                    <a:lstStyle/>
                    <a:p>
                      <a:r>
                        <a:rPr lang="en-US" altLang="zh-CN" sz="1100" dirty="0"/>
                        <a:t>0</a:t>
                      </a:r>
                      <a:endParaRPr lang="zh-CN" altLang="en-US" sz="1100" dirty="0"/>
                    </a:p>
                  </a:txBody>
                  <a:tcPr/>
                </a:tc>
                <a:tc>
                  <a:txBody>
                    <a:bodyPr/>
                    <a:lstStyle/>
                    <a:p>
                      <a:r>
                        <a:rPr lang="en-US" altLang="zh-CN" sz="1100" dirty="0"/>
                        <a:t>0</a:t>
                      </a:r>
                      <a:endParaRPr lang="zh-CN" altLang="en-US" sz="1100" dirty="0"/>
                    </a:p>
                  </a:txBody>
                  <a:tcPr/>
                </a:tc>
                <a:extLst>
                  <a:ext uri="{0D108BD9-81ED-4DB2-BD59-A6C34878D82A}">
                    <a16:rowId xmlns:a16="http://schemas.microsoft.com/office/drawing/2014/main" val="1166333341"/>
                  </a:ext>
                </a:extLst>
              </a:tr>
            </a:tbl>
          </a:graphicData>
        </a:graphic>
      </p:graphicFrame>
      <p:sp>
        <p:nvSpPr>
          <p:cNvPr id="9" name="TextBox 8">
            <a:extLst>
              <a:ext uri="{FF2B5EF4-FFF2-40B4-BE49-F238E27FC236}">
                <a16:creationId xmlns:a16="http://schemas.microsoft.com/office/drawing/2014/main" id="{691F9A65-DE82-4B0B-8977-19B14B722C3A}"/>
              </a:ext>
            </a:extLst>
          </p:cNvPr>
          <p:cNvSpPr txBox="1"/>
          <p:nvPr/>
        </p:nvSpPr>
        <p:spPr>
          <a:xfrm>
            <a:off x="10925330" y="2262017"/>
            <a:ext cx="512914"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1800" kern="0" dirty="0">
                <a:ea typeface="Arial Unicode MS" pitchFamily="34" charset="-128"/>
                <a:cs typeface="Arial Unicode MS" pitchFamily="34" charset="-128"/>
              </a:rPr>
              <a:t>good</a:t>
            </a:r>
            <a:endParaRPr lang="zh-CN" altLang="en-US" sz="1800" kern="0" dirty="0" err="1">
              <a:ea typeface="Arial Unicode MS" pitchFamily="34" charset="-128"/>
              <a:cs typeface="Arial Unicode MS" pitchFamily="34" charset="-128"/>
            </a:endParaRPr>
          </a:p>
        </p:txBody>
      </p:sp>
      <p:graphicFrame>
        <p:nvGraphicFramePr>
          <p:cNvPr id="10" name="Table 9">
            <a:extLst>
              <a:ext uri="{FF2B5EF4-FFF2-40B4-BE49-F238E27FC236}">
                <a16:creationId xmlns:a16="http://schemas.microsoft.com/office/drawing/2014/main" id="{4FAD3F3C-FB6A-485C-91A2-59356D4D7B0F}"/>
              </a:ext>
            </a:extLst>
          </p:cNvPr>
          <p:cNvGraphicFramePr>
            <a:graphicFrameLocks noGrp="1"/>
          </p:cNvGraphicFramePr>
          <p:nvPr>
            <p:extLst>
              <p:ext uri="{D42A27DB-BD31-4B8C-83A1-F6EECF244321}">
                <p14:modId xmlns:p14="http://schemas.microsoft.com/office/powerpoint/2010/main" val="3326360631"/>
              </p:ext>
            </p:extLst>
          </p:nvPr>
        </p:nvGraphicFramePr>
        <p:xfrm>
          <a:off x="11596640" y="2262017"/>
          <a:ext cx="1249180" cy="276999"/>
        </p:xfrm>
        <a:graphic>
          <a:graphicData uri="http://schemas.openxmlformats.org/drawingml/2006/table">
            <a:tbl>
              <a:tblPr firstRow="1" bandRow="1">
                <a:tableStyleId>{5940675A-B579-460E-94D1-54222C63F5DA}</a:tableStyleId>
              </a:tblPr>
              <a:tblGrid>
                <a:gridCol w="312295">
                  <a:extLst>
                    <a:ext uri="{9D8B030D-6E8A-4147-A177-3AD203B41FA5}">
                      <a16:colId xmlns:a16="http://schemas.microsoft.com/office/drawing/2014/main" val="778251664"/>
                    </a:ext>
                  </a:extLst>
                </a:gridCol>
                <a:gridCol w="312295">
                  <a:extLst>
                    <a:ext uri="{9D8B030D-6E8A-4147-A177-3AD203B41FA5}">
                      <a16:colId xmlns:a16="http://schemas.microsoft.com/office/drawing/2014/main" val="1456044166"/>
                    </a:ext>
                  </a:extLst>
                </a:gridCol>
                <a:gridCol w="312295">
                  <a:extLst>
                    <a:ext uri="{9D8B030D-6E8A-4147-A177-3AD203B41FA5}">
                      <a16:colId xmlns:a16="http://schemas.microsoft.com/office/drawing/2014/main" val="3323833796"/>
                    </a:ext>
                  </a:extLst>
                </a:gridCol>
                <a:gridCol w="312295">
                  <a:extLst>
                    <a:ext uri="{9D8B030D-6E8A-4147-A177-3AD203B41FA5}">
                      <a16:colId xmlns:a16="http://schemas.microsoft.com/office/drawing/2014/main" val="1138328348"/>
                    </a:ext>
                  </a:extLst>
                </a:gridCol>
              </a:tblGrid>
              <a:tr h="276999">
                <a:tc>
                  <a:txBody>
                    <a:bodyPr/>
                    <a:lstStyle/>
                    <a:p>
                      <a:r>
                        <a:rPr lang="en-US" altLang="zh-CN" sz="1100" dirty="0"/>
                        <a:t>0</a:t>
                      </a:r>
                      <a:endParaRPr lang="zh-CN" altLang="en-US" sz="1100" dirty="0"/>
                    </a:p>
                  </a:txBody>
                  <a:tcPr/>
                </a:tc>
                <a:tc>
                  <a:txBody>
                    <a:bodyPr/>
                    <a:lstStyle/>
                    <a:p>
                      <a:r>
                        <a:rPr lang="en-US" altLang="zh-CN" sz="1100" dirty="0"/>
                        <a:t>0</a:t>
                      </a:r>
                      <a:endParaRPr lang="zh-CN" altLang="en-US" sz="1100" dirty="0"/>
                    </a:p>
                  </a:txBody>
                  <a:tcPr/>
                </a:tc>
                <a:tc>
                  <a:txBody>
                    <a:bodyPr/>
                    <a:lstStyle/>
                    <a:p>
                      <a:r>
                        <a:rPr lang="en-US" altLang="zh-CN" sz="1100" dirty="0"/>
                        <a:t>1</a:t>
                      </a:r>
                      <a:endParaRPr lang="zh-CN" altLang="en-US" sz="1100" dirty="0"/>
                    </a:p>
                  </a:txBody>
                  <a:tcPr/>
                </a:tc>
                <a:tc>
                  <a:txBody>
                    <a:bodyPr/>
                    <a:lstStyle/>
                    <a:p>
                      <a:r>
                        <a:rPr lang="en-US" altLang="zh-CN" sz="1100" dirty="0"/>
                        <a:t>0</a:t>
                      </a:r>
                      <a:endParaRPr lang="zh-CN" altLang="en-US" sz="1100" dirty="0"/>
                    </a:p>
                  </a:txBody>
                  <a:tcPr/>
                </a:tc>
                <a:extLst>
                  <a:ext uri="{0D108BD9-81ED-4DB2-BD59-A6C34878D82A}">
                    <a16:rowId xmlns:a16="http://schemas.microsoft.com/office/drawing/2014/main" val="1166333341"/>
                  </a:ext>
                </a:extLst>
              </a:tr>
            </a:tbl>
          </a:graphicData>
        </a:graphic>
      </p:graphicFrame>
      <p:sp>
        <p:nvSpPr>
          <p:cNvPr id="11" name="TextBox 10">
            <a:extLst>
              <a:ext uri="{FF2B5EF4-FFF2-40B4-BE49-F238E27FC236}">
                <a16:creationId xmlns:a16="http://schemas.microsoft.com/office/drawing/2014/main" id="{7FACB50C-B442-4B1B-B7A0-83CF5F0DBD2E}"/>
              </a:ext>
            </a:extLst>
          </p:cNvPr>
          <p:cNvSpPr txBox="1"/>
          <p:nvPr/>
        </p:nvSpPr>
        <p:spPr>
          <a:xfrm>
            <a:off x="10925330" y="2673497"/>
            <a:ext cx="512914"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1800" kern="0" dirty="0">
                <a:ea typeface="Arial Unicode MS" pitchFamily="34" charset="-128"/>
                <a:cs typeface="Arial Unicode MS" pitchFamily="34" charset="-128"/>
              </a:rPr>
              <a:t>men</a:t>
            </a:r>
            <a:endParaRPr lang="zh-CN" altLang="en-US" sz="1800" kern="0" dirty="0" err="1">
              <a:ea typeface="Arial Unicode MS" pitchFamily="34" charset="-128"/>
              <a:cs typeface="Arial Unicode MS" pitchFamily="34" charset="-128"/>
            </a:endParaRPr>
          </a:p>
        </p:txBody>
      </p:sp>
      <p:graphicFrame>
        <p:nvGraphicFramePr>
          <p:cNvPr id="12" name="Table 11">
            <a:extLst>
              <a:ext uri="{FF2B5EF4-FFF2-40B4-BE49-F238E27FC236}">
                <a16:creationId xmlns:a16="http://schemas.microsoft.com/office/drawing/2014/main" id="{5A7D823B-B5F8-4AF5-9BB7-3B5373B381FB}"/>
              </a:ext>
            </a:extLst>
          </p:cNvPr>
          <p:cNvGraphicFramePr>
            <a:graphicFrameLocks noGrp="1"/>
          </p:cNvGraphicFramePr>
          <p:nvPr>
            <p:extLst>
              <p:ext uri="{D42A27DB-BD31-4B8C-83A1-F6EECF244321}">
                <p14:modId xmlns:p14="http://schemas.microsoft.com/office/powerpoint/2010/main" val="3945160840"/>
              </p:ext>
            </p:extLst>
          </p:nvPr>
        </p:nvGraphicFramePr>
        <p:xfrm>
          <a:off x="11596640" y="2673497"/>
          <a:ext cx="1249180" cy="276999"/>
        </p:xfrm>
        <a:graphic>
          <a:graphicData uri="http://schemas.openxmlformats.org/drawingml/2006/table">
            <a:tbl>
              <a:tblPr firstRow="1" bandRow="1">
                <a:tableStyleId>{5940675A-B579-460E-94D1-54222C63F5DA}</a:tableStyleId>
              </a:tblPr>
              <a:tblGrid>
                <a:gridCol w="312295">
                  <a:extLst>
                    <a:ext uri="{9D8B030D-6E8A-4147-A177-3AD203B41FA5}">
                      <a16:colId xmlns:a16="http://schemas.microsoft.com/office/drawing/2014/main" val="778251664"/>
                    </a:ext>
                  </a:extLst>
                </a:gridCol>
                <a:gridCol w="312295">
                  <a:extLst>
                    <a:ext uri="{9D8B030D-6E8A-4147-A177-3AD203B41FA5}">
                      <a16:colId xmlns:a16="http://schemas.microsoft.com/office/drawing/2014/main" val="1456044166"/>
                    </a:ext>
                  </a:extLst>
                </a:gridCol>
                <a:gridCol w="312295">
                  <a:extLst>
                    <a:ext uri="{9D8B030D-6E8A-4147-A177-3AD203B41FA5}">
                      <a16:colId xmlns:a16="http://schemas.microsoft.com/office/drawing/2014/main" val="3323833796"/>
                    </a:ext>
                  </a:extLst>
                </a:gridCol>
                <a:gridCol w="312295">
                  <a:extLst>
                    <a:ext uri="{9D8B030D-6E8A-4147-A177-3AD203B41FA5}">
                      <a16:colId xmlns:a16="http://schemas.microsoft.com/office/drawing/2014/main" val="1138328348"/>
                    </a:ext>
                  </a:extLst>
                </a:gridCol>
              </a:tblGrid>
              <a:tr h="276999">
                <a:tc>
                  <a:txBody>
                    <a:bodyPr/>
                    <a:lstStyle/>
                    <a:p>
                      <a:r>
                        <a:rPr lang="en-US" altLang="zh-CN" sz="1100" dirty="0"/>
                        <a:t>0</a:t>
                      </a:r>
                      <a:endParaRPr lang="zh-CN" altLang="en-US" sz="1100" dirty="0"/>
                    </a:p>
                  </a:txBody>
                  <a:tcPr/>
                </a:tc>
                <a:tc>
                  <a:txBody>
                    <a:bodyPr/>
                    <a:lstStyle/>
                    <a:p>
                      <a:r>
                        <a:rPr lang="en-US" altLang="zh-CN" sz="1100" dirty="0"/>
                        <a:t>0</a:t>
                      </a:r>
                      <a:endParaRPr lang="zh-CN" altLang="en-US" sz="1100" dirty="0"/>
                    </a:p>
                  </a:txBody>
                  <a:tcPr/>
                </a:tc>
                <a:tc>
                  <a:txBody>
                    <a:bodyPr/>
                    <a:lstStyle/>
                    <a:p>
                      <a:r>
                        <a:rPr lang="en-US" altLang="zh-CN" sz="1100" dirty="0"/>
                        <a:t>0</a:t>
                      </a:r>
                      <a:endParaRPr lang="zh-CN" altLang="en-US" sz="1100" dirty="0"/>
                    </a:p>
                  </a:txBody>
                  <a:tcPr/>
                </a:tc>
                <a:tc>
                  <a:txBody>
                    <a:bodyPr/>
                    <a:lstStyle/>
                    <a:p>
                      <a:r>
                        <a:rPr lang="en-US" altLang="zh-CN" sz="1100" dirty="0"/>
                        <a:t>1</a:t>
                      </a:r>
                      <a:endParaRPr lang="zh-CN" altLang="en-US" sz="1100" dirty="0"/>
                    </a:p>
                  </a:txBody>
                  <a:tcPr/>
                </a:tc>
                <a:extLst>
                  <a:ext uri="{0D108BD9-81ED-4DB2-BD59-A6C34878D82A}">
                    <a16:rowId xmlns:a16="http://schemas.microsoft.com/office/drawing/2014/main" val="1166333341"/>
                  </a:ext>
                </a:extLst>
              </a:tr>
            </a:tbl>
          </a:graphicData>
        </a:graphic>
      </p:graphicFrame>
      <p:sp>
        <p:nvSpPr>
          <p:cNvPr id="13" name="TextBox 12">
            <a:extLst>
              <a:ext uri="{FF2B5EF4-FFF2-40B4-BE49-F238E27FC236}">
                <a16:creationId xmlns:a16="http://schemas.microsoft.com/office/drawing/2014/main" id="{7E5D4C6D-22BC-4552-87E2-AA18E603529C}"/>
              </a:ext>
            </a:extLst>
          </p:cNvPr>
          <p:cNvSpPr txBox="1"/>
          <p:nvPr/>
        </p:nvSpPr>
        <p:spPr>
          <a:xfrm>
            <a:off x="9550765" y="1482416"/>
            <a:ext cx="939567" cy="276999"/>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fontAlgn="base">
              <a:spcBef>
                <a:spcPts val="600"/>
              </a:spcBef>
              <a:spcAft>
                <a:spcPct val="0"/>
              </a:spcAft>
              <a:buClr>
                <a:srgbClr val="F0AB00"/>
              </a:buClr>
              <a:buSzPct val="80000"/>
            </a:pPr>
            <a:r>
              <a:rPr lang="en-US" altLang="zh-CN" sz="1800" kern="0" dirty="0">
                <a:ea typeface="Arial Unicode MS" pitchFamily="34" charset="-128"/>
                <a:cs typeface="Arial Unicode MS" pitchFamily="34" charset="-128"/>
              </a:rPr>
              <a:t>One-hot</a:t>
            </a:r>
            <a:endParaRPr lang="zh-CN" altLang="en-US" sz="1800" kern="0" dirty="0" err="1">
              <a:ea typeface="Arial Unicode MS" pitchFamily="34" charset="-128"/>
              <a:cs typeface="Arial Unicode MS" pitchFamily="34" charset="-128"/>
            </a:endParaRPr>
          </a:p>
        </p:txBody>
      </p:sp>
      <p:sp>
        <p:nvSpPr>
          <p:cNvPr id="15" name="Rectangle: Rounded Corners 14">
            <a:extLst>
              <a:ext uri="{FF2B5EF4-FFF2-40B4-BE49-F238E27FC236}">
                <a16:creationId xmlns:a16="http://schemas.microsoft.com/office/drawing/2014/main" id="{6AF870E5-6649-46E6-979E-BC325958360B}"/>
              </a:ext>
            </a:extLst>
          </p:cNvPr>
          <p:cNvSpPr/>
          <p:nvPr/>
        </p:nvSpPr>
        <p:spPr bwMode="gray">
          <a:xfrm>
            <a:off x="1019328" y="4137817"/>
            <a:ext cx="749509" cy="755720"/>
          </a:xfrm>
          <a:prstGeom prst="round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altLang="zh-CN" sz="1100" b="0" i="0" u="none" strike="noStrike" kern="0" cap="none" spc="0" normalizeH="0" baseline="0" noProof="0" dirty="0">
                <a:ln>
                  <a:noFill/>
                </a:ln>
                <a:effectLst/>
                <a:uLnTx/>
                <a:uFillTx/>
                <a:ea typeface="Arial Unicode MS" pitchFamily="34" charset="-128"/>
                <a:cs typeface="Arial Unicode MS" pitchFamily="34" charset="-128"/>
              </a:rPr>
              <a:t>W(t-2)</a:t>
            </a:r>
            <a:endParaRPr kumimoji="0" lang="zh-CN" altLang="en-US" sz="11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6" name="Rectangle: Rounded Corners 15">
            <a:extLst>
              <a:ext uri="{FF2B5EF4-FFF2-40B4-BE49-F238E27FC236}">
                <a16:creationId xmlns:a16="http://schemas.microsoft.com/office/drawing/2014/main" id="{BA9385DE-2AF8-4198-9DF1-A8C215F2D290}"/>
              </a:ext>
            </a:extLst>
          </p:cNvPr>
          <p:cNvSpPr/>
          <p:nvPr/>
        </p:nvSpPr>
        <p:spPr bwMode="gray">
          <a:xfrm>
            <a:off x="1019328" y="5524668"/>
            <a:ext cx="749509" cy="755720"/>
          </a:xfrm>
          <a:prstGeom prst="round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altLang="zh-CN" sz="1100" b="0" i="0" u="none" strike="noStrike" kern="0" cap="none" spc="0" normalizeH="0" baseline="0" noProof="0" dirty="0">
                <a:ln>
                  <a:noFill/>
                </a:ln>
                <a:effectLst/>
                <a:uLnTx/>
                <a:uFillTx/>
                <a:ea typeface="Arial Unicode MS" pitchFamily="34" charset="-128"/>
                <a:cs typeface="Arial Unicode MS" pitchFamily="34" charset="-128"/>
              </a:rPr>
              <a:t>W(t-1)</a:t>
            </a:r>
            <a:endParaRPr kumimoji="0" lang="zh-CN" altLang="en-US" sz="11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Rounded Corners 16">
            <a:extLst>
              <a:ext uri="{FF2B5EF4-FFF2-40B4-BE49-F238E27FC236}">
                <a16:creationId xmlns:a16="http://schemas.microsoft.com/office/drawing/2014/main" id="{721339B9-A4A6-4814-8233-4B908C174267}"/>
              </a:ext>
            </a:extLst>
          </p:cNvPr>
          <p:cNvSpPr/>
          <p:nvPr/>
        </p:nvSpPr>
        <p:spPr bwMode="gray">
          <a:xfrm>
            <a:off x="1019327" y="6842327"/>
            <a:ext cx="749510" cy="755720"/>
          </a:xfrm>
          <a:prstGeom prst="round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altLang="zh-CN" sz="1100" b="0" i="0" u="none" strike="noStrike" kern="0" cap="none" spc="0" normalizeH="0" baseline="0" noProof="0" dirty="0">
                <a:ln>
                  <a:noFill/>
                </a:ln>
                <a:effectLst/>
                <a:uLnTx/>
                <a:uFillTx/>
                <a:ea typeface="Arial Unicode MS" pitchFamily="34" charset="-128"/>
                <a:cs typeface="Arial Unicode MS" pitchFamily="34" charset="-128"/>
              </a:rPr>
              <a:t>W(t+1)</a:t>
            </a:r>
            <a:endParaRPr kumimoji="0" lang="zh-CN" altLang="en-US" sz="11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 name="TextBox 18">
            <a:extLst>
              <a:ext uri="{FF2B5EF4-FFF2-40B4-BE49-F238E27FC236}">
                <a16:creationId xmlns:a16="http://schemas.microsoft.com/office/drawing/2014/main" id="{CBEE12D8-78A0-4FC0-A5DF-BBD191428A71}"/>
              </a:ext>
            </a:extLst>
          </p:cNvPr>
          <p:cNvSpPr txBox="1"/>
          <p:nvPr/>
        </p:nvSpPr>
        <p:spPr>
          <a:xfrm>
            <a:off x="492316" y="3797595"/>
            <a:ext cx="449705"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1800" kern="0" dirty="0">
                <a:ea typeface="Arial Unicode MS" pitchFamily="34" charset="-128"/>
                <a:cs typeface="Arial Unicode MS" pitchFamily="34" charset="-128"/>
              </a:rPr>
              <a:t>You</a:t>
            </a:r>
            <a:endParaRPr lang="zh-CN" altLang="en-US" sz="1800" kern="0" dirty="0" err="1">
              <a:ea typeface="Arial Unicode MS" pitchFamily="34" charset="-128"/>
              <a:cs typeface="Arial Unicode MS" pitchFamily="34" charset="-128"/>
            </a:endParaRPr>
          </a:p>
        </p:txBody>
      </p:sp>
      <p:graphicFrame>
        <p:nvGraphicFramePr>
          <p:cNvPr id="20" name="Table 19">
            <a:extLst>
              <a:ext uri="{FF2B5EF4-FFF2-40B4-BE49-F238E27FC236}">
                <a16:creationId xmlns:a16="http://schemas.microsoft.com/office/drawing/2014/main" id="{D59AD0E0-1D3E-468D-91A1-47788545AACA}"/>
              </a:ext>
            </a:extLst>
          </p:cNvPr>
          <p:cNvGraphicFramePr>
            <a:graphicFrameLocks noGrp="1"/>
          </p:cNvGraphicFramePr>
          <p:nvPr>
            <p:extLst>
              <p:ext uri="{D42A27DB-BD31-4B8C-83A1-F6EECF244321}">
                <p14:modId xmlns:p14="http://schemas.microsoft.com/office/powerpoint/2010/main" val="1710954823"/>
              </p:ext>
            </p:extLst>
          </p:nvPr>
        </p:nvGraphicFramePr>
        <p:xfrm>
          <a:off x="1100417" y="3797595"/>
          <a:ext cx="1249180" cy="276999"/>
        </p:xfrm>
        <a:graphic>
          <a:graphicData uri="http://schemas.openxmlformats.org/drawingml/2006/table">
            <a:tbl>
              <a:tblPr firstRow="1" bandRow="1">
                <a:tableStyleId>{5940675A-B579-460E-94D1-54222C63F5DA}</a:tableStyleId>
              </a:tblPr>
              <a:tblGrid>
                <a:gridCol w="312295">
                  <a:extLst>
                    <a:ext uri="{9D8B030D-6E8A-4147-A177-3AD203B41FA5}">
                      <a16:colId xmlns:a16="http://schemas.microsoft.com/office/drawing/2014/main" val="778251664"/>
                    </a:ext>
                  </a:extLst>
                </a:gridCol>
                <a:gridCol w="312295">
                  <a:extLst>
                    <a:ext uri="{9D8B030D-6E8A-4147-A177-3AD203B41FA5}">
                      <a16:colId xmlns:a16="http://schemas.microsoft.com/office/drawing/2014/main" val="1456044166"/>
                    </a:ext>
                  </a:extLst>
                </a:gridCol>
                <a:gridCol w="312295">
                  <a:extLst>
                    <a:ext uri="{9D8B030D-6E8A-4147-A177-3AD203B41FA5}">
                      <a16:colId xmlns:a16="http://schemas.microsoft.com/office/drawing/2014/main" val="3323833796"/>
                    </a:ext>
                  </a:extLst>
                </a:gridCol>
                <a:gridCol w="312295">
                  <a:extLst>
                    <a:ext uri="{9D8B030D-6E8A-4147-A177-3AD203B41FA5}">
                      <a16:colId xmlns:a16="http://schemas.microsoft.com/office/drawing/2014/main" val="1138328348"/>
                    </a:ext>
                  </a:extLst>
                </a:gridCol>
              </a:tblGrid>
              <a:tr h="276999">
                <a:tc>
                  <a:txBody>
                    <a:bodyPr/>
                    <a:lstStyle/>
                    <a:p>
                      <a:r>
                        <a:rPr lang="en-US" altLang="zh-CN" sz="1100" dirty="0"/>
                        <a:t>1</a:t>
                      </a:r>
                      <a:endParaRPr lang="zh-CN" altLang="en-US" sz="1100" dirty="0"/>
                    </a:p>
                  </a:txBody>
                  <a:tcPr/>
                </a:tc>
                <a:tc>
                  <a:txBody>
                    <a:bodyPr/>
                    <a:lstStyle/>
                    <a:p>
                      <a:r>
                        <a:rPr lang="en-US" altLang="zh-CN" sz="1100" dirty="0"/>
                        <a:t>0</a:t>
                      </a:r>
                      <a:endParaRPr lang="zh-CN" altLang="en-US" sz="1100" dirty="0"/>
                    </a:p>
                  </a:txBody>
                  <a:tcPr/>
                </a:tc>
                <a:tc>
                  <a:txBody>
                    <a:bodyPr/>
                    <a:lstStyle/>
                    <a:p>
                      <a:r>
                        <a:rPr lang="en-US" altLang="zh-CN" sz="1100" dirty="0"/>
                        <a:t>0</a:t>
                      </a:r>
                      <a:endParaRPr lang="zh-CN" altLang="en-US" sz="1100" dirty="0"/>
                    </a:p>
                  </a:txBody>
                  <a:tcPr/>
                </a:tc>
                <a:tc>
                  <a:txBody>
                    <a:bodyPr/>
                    <a:lstStyle/>
                    <a:p>
                      <a:r>
                        <a:rPr lang="en-US" altLang="zh-CN" sz="1100" dirty="0"/>
                        <a:t>0</a:t>
                      </a:r>
                      <a:endParaRPr lang="zh-CN" altLang="en-US" sz="1100" dirty="0"/>
                    </a:p>
                  </a:txBody>
                  <a:tcPr/>
                </a:tc>
                <a:extLst>
                  <a:ext uri="{0D108BD9-81ED-4DB2-BD59-A6C34878D82A}">
                    <a16:rowId xmlns:a16="http://schemas.microsoft.com/office/drawing/2014/main" val="1166333341"/>
                  </a:ext>
                </a:extLst>
              </a:tr>
            </a:tbl>
          </a:graphicData>
        </a:graphic>
      </p:graphicFrame>
      <p:sp>
        <p:nvSpPr>
          <p:cNvPr id="21" name="TextBox 20">
            <a:extLst>
              <a:ext uri="{FF2B5EF4-FFF2-40B4-BE49-F238E27FC236}">
                <a16:creationId xmlns:a16="http://schemas.microsoft.com/office/drawing/2014/main" id="{0990C7D0-0062-440B-8B2E-550F52C8CA4C}"/>
              </a:ext>
            </a:extLst>
          </p:cNvPr>
          <p:cNvSpPr txBox="1"/>
          <p:nvPr/>
        </p:nvSpPr>
        <p:spPr>
          <a:xfrm>
            <a:off x="492316" y="5070603"/>
            <a:ext cx="449705"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1800" kern="0" dirty="0">
                <a:ea typeface="Arial Unicode MS" pitchFamily="34" charset="-128"/>
                <a:cs typeface="Arial Unicode MS" pitchFamily="34" charset="-128"/>
              </a:rPr>
              <a:t>are</a:t>
            </a:r>
            <a:endParaRPr lang="zh-CN" altLang="en-US" sz="1800" kern="0" dirty="0" err="1">
              <a:ea typeface="Arial Unicode MS" pitchFamily="34" charset="-128"/>
              <a:cs typeface="Arial Unicode MS" pitchFamily="34" charset="-128"/>
            </a:endParaRPr>
          </a:p>
        </p:txBody>
      </p:sp>
      <p:graphicFrame>
        <p:nvGraphicFramePr>
          <p:cNvPr id="22" name="Table 21">
            <a:extLst>
              <a:ext uri="{FF2B5EF4-FFF2-40B4-BE49-F238E27FC236}">
                <a16:creationId xmlns:a16="http://schemas.microsoft.com/office/drawing/2014/main" id="{FC37D8B0-9AF9-4356-86B9-E0856F25A0B2}"/>
              </a:ext>
            </a:extLst>
          </p:cNvPr>
          <p:cNvGraphicFramePr>
            <a:graphicFrameLocks noGrp="1"/>
          </p:cNvGraphicFramePr>
          <p:nvPr>
            <p:extLst>
              <p:ext uri="{D42A27DB-BD31-4B8C-83A1-F6EECF244321}">
                <p14:modId xmlns:p14="http://schemas.microsoft.com/office/powerpoint/2010/main" val="1035947534"/>
              </p:ext>
            </p:extLst>
          </p:nvPr>
        </p:nvGraphicFramePr>
        <p:xfrm>
          <a:off x="1100417" y="5070603"/>
          <a:ext cx="1249180" cy="274853"/>
        </p:xfrm>
        <a:graphic>
          <a:graphicData uri="http://schemas.openxmlformats.org/drawingml/2006/table">
            <a:tbl>
              <a:tblPr firstRow="1" bandRow="1">
                <a:tableStyleId>{5940675A-B579-460E-94D1-54222C63F5DA}</a:tableStyleId>
              </a:tblPr>
              <a:tblGrid>
                <a:gridCol w="312295">
                  <a:extLst>
                    <a:ext uri="{9D8B030D-6E8A-4147-A177-3AD203B41FA5}">
                      <a16:colId xmlns:a16="http://schemas.microsoft.com/office/drawing/2014/main" val="778251664"/>
                    </a:ext>
                  </a:extLst>
                </a:gridCol>
                <a:gridCol w="312295">
                  <a:extLst>
                    <a:ext uri="{9D8B030D-6E8A-4147-A177-3AD203B41FA5}">
                      <a16:colId xmlns:a16="http://schemas.microsoft.com/office/drawing/2014/main" val="1456044166"/>
                    </a:ext>
                  </a:extLst>
                </a:gridCol>
                <a:gridCol w="312295">
                  <a:extLst>
                    <a:ext uri="{9D8B030D-6E8A-4147-A177-3AD203B41FA5}">
                      <a16:colId xmlns:a16="http://schemas.microsoft.com/office/drawing/2014/main" val="3323833796"/>
                    </a:ext>
                  </a:extLst>
                </a:gridCol>
                <a:gridCol w="312295">
                  <a:extLst>
                    <a:ext uri="{9D8B030D-6E8A-4147-A177-3AD203B41FA5}">
                      <a16:colId xmlns:a16="http://schemas.microsoft.com/office/drawing/2014/main" val="1138328348"/>
                    </a:ext>
                  </a:extLst>
                </a:gridCol>
              </a:tblGrid>
              <a:tr h="274853">
                <a:tc>
                  <a:txBody>
                    <a:bodyPr/>
                    <a:lstStyle/>
                    <a:p>
                      <a:r>
                        <a:rPr lang="en-US" altLang="zh-CN" sz="1100" dirty="0"/>
                        <a:t>0</a:t>
                      </a:r>
                      <a:endParaRPr lang="zh-CN" altLang="en-US" sz="1100" dirty="0"/>
                    </a:p>
                  </a:txBody>
                  <a:tcPr/>
                </a:tc>
                <a:tc>
                  <a:txBody>
                    <a:bodyPr/>
                    <a:lstStyle/>
                    <a:p>
                      <a:r>
                        <a:rPr lang="en-US" altLang="zh-CN" sz="1100" dirty="0"/>
                        <a:t>1</a:t>
                      </a:r>
                      <a:endParaRPr lang="zh-CN" altLang="en-US" sz="1100" dirty="0"/>
                    </a:p>
                  </a:txBody>
                  <a:tcPr/>
                </a:tc>
                <a:tc>
                  <a:txBody>
                    <a:bodyPr/>
                    <a:lstStyle/>
                    <a:p>
                      <a:r>
                        <a:rPr lang="en-US" altLang="zh-CN" sz="1100" dirty="0"/>
                        <a:t>0</a:t>
                      </a:r>
                      <a:endParaRPr lang="zh-CN" altLang="en-US" sz="1100" dirty="0"/>
                    </a:p>
                  </a:txBody>
                  <a:tcPr/>
                </a:tc>
                <a:tc>
                  <a:txBody>
                    <a:bodyPr/>
                    <a:lstStyle/>
                    <a:p>
                      <a:r>
                        <a:rPr lang="en-US" altLang="zh-CN" sz="1100" dirty="0"/>
                        <a:t>0</a:t>
                      </a:r>
                      <a:endParaRPr lang="zh-CN" altLang="en-US" sz="1100" dirty="0"/>
                    </a:p>
                  </a:txBody>
                  <a:tcPr/>
                </a:tc>
                <a:extLst>
                  <a:ext uri="{0D108BD9-81ED-4DB2-BD59-A6C34878D82A}">
                    <a16:rowId xmlns:a16="http://schemas.microsoft.com/office/drawing/2014/main" val="1166333341"/>
                  </a:ext>
                </a:extLst>
              </a:tr>
            </a:tbl>
          </a:graphicData>
        </a:graphic>
      </p:graphicFrame>
      <p:sp>
        <p:nvSpPr>
          <p:cNvPr id="25" name="TextBox 24">
            <a:extLst>
              <a:ext uri="{FF2B5EF4-FFF2-40B4-BE49-F238E27FC236}">
                <a16:creationId xmlns:a16="http://schemas.microsoft.com/office/drawing/2014/main" id="{65915A8E-AF57-4CA8-8382-44DCFC471A62}"/>
              </a:ext>
            </a:extLst>
          </p:cNvPr>
          <p:cNvSpPr txBox="1"/>
          <p:nvPr/>
        </p:nvSpPr>
        <p:spPr>
          <a:xfrm>
            <a:off x="429107" y="6422858"/>
            <a:ext cx="512914"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1800" kern="0" dirty="0">
                <a:ea typeface="Arial Unicode MS" pitchFamily="34" charset="-128"/>
                <a:cs typeface="Arial Unicode MS" pitchFamily="34" charset="-128"/>
              </a:rPr>
              <a:t>men</a:t>
            </a:r>
            <a:endParaRPr lang="zh-CN" altLang="en-US" sz="1800" kern="0" dirty="0" err="1">
              <a:ea typeface="Arial Unicode MS" pitchFamily="34" charset="-128"/>
              <a:cs typeface="Arial Unicode MS" pitchFamily="34" charset="-128"/>
            </a:endParaRPr>
          </a:p>
        </p:txBody>
      </p:sp>
      <p:graphicFrame>
        <p:nvGraphicFramePr>
          <p:cNvPr id="26" name="Table 25">
            <a:extLst>
              <a:ext uri="{FF2B5EF4-FFF2-40B4-BE49-F238E27FC236}">
                <a16:creationId xmlns:a16="http://schemas.microsoft.com/office/drawing/2014/main" id="{EC165C29-6B49-410C-ABA6-4D5E758FC0FA}"/>
              </a:ext>
            </a:extLst>
          </p:cNvPr>
          <p:cNvGraphicFramePr>
            <a:graphicFrameLocks noGrp="1"/>
          </p:cNvGraphicFramePr>
          <p:nvPr>
            <p:extLst>
              <p:ext uri="{D42A27DB-BD31-4B8C-83A1-F6EECF244321}">
                <p14:modId xmlns:p14="http://schemas.microsoft.com/office/powerpoint/2010/main" val="3218730599"/>
              </p:ext>
            </p:extLst>
          </p:nvPr>
        </p:nvGraphicFramePr>
        <p:xfrm>
          <a:off x="1100417" y="6422858"/>
          <a:ext cx="1249180" cy="276999"/>
        </p:xfrm>
        <a:graphic>
          <a:graphicData uri="http://schemas.openxmlformats.org/drawingml/2006/table">
            <a:tbl>
              <a:tblPr firstRow="1" bandRow="1">
                <a:tableStyleId>{5940675A-B579-460E-94D1-54222C63F5DA}</a:tableStyleId>
              </a:tblPr>
              <a:tblGrid>
                <a:gridCol w="312295">
                  <a:extLst>
                    <a:ext uri="{9D8B030D-6E8A-4147-A177-3AD203B41FA5}">
                      <a16:colId xmlns:a16="http://schemas.microsoft.com/office/drawing/2014/main" val="778251664"/>
                    </a:ext>
                  </a:extLst>
                </a:gridCol>
                <a:gridCol w="312295">
                  <a:extLst>
                    <a:ext uri="{9D8B030D-6E8A-4147-A177-3AD203B41FA5}">
                      <a16:colId xmlns:a16="http://schemas.microsoft.com/office/drawing/2014/main" val="1456044166"/>
                    </a:ext>
                  </a:extLst>
                </a:gridCol>
                <a:gridCol w="312295">
                  <a:extLst>
                    <a:ext uri="{9D8B030D-6E8A-4147-A177-3AD203B41FA5}">
                      <a16:colId xmlns:a16="http://schemas.microsoft.com/office/drawing/2014/main" val="3323833796"/>
                    </a:ext>
                  </a:extLst>
                </a:gridCol>
                <a:gridCol w="312295">
                  <a:extLst>
                    <a:ext uri="{9D8B030D-6E8A-4147-A177-3AD203B41FA5}">
                      <a16:colId xmlns:a16="http://schemas.microsoft.com/office/drawing/2014/main" val="1138328348"/>
                    </a:ext>
                  </a:extLst>
                </a:gridCol>
              </a:tblGrid>
              <a:tr h="276999">
                <a:tc>
                  <a:txBody>
                    <a:bodyPr/>
                    <a:lstStyle/>
                    <a:p>
                      <a:r>
                        <a:rPr lang="en-US" altLang="zh-CN" sz="1100" dirty="0"/>
                        <a:t>0</a:t>
                      </a:r>
                      <a:endParaRPr lang="zh-CN" altLang="en-US" sz="1100" dirty="0"/>
                    </a:p>
                  </a:txBody>
                  <a:tcPr/>
                </a:tc>
                <a:tc>
                  <a:txBody>
                    <a:bodyPr/>
                    <a:lstStyle/>
                    <a:p>
                      <a:r>
                        <a:rPr lang="en-US" altLang="zh-CN" sz="1100" dirty="0"/>
                        <a:t>0</a:t>
                      </a:r>
                      <a:endParaRPr lang="zh-CN" altLang="en-US" sz="1100" dirty="0"/>
                    </a:p>
                  </a:txBody>
                  <a:tcPr/>
                </a:tc>
                <a:tc>
                  <a:txBody>
                    <a:bodyPr/>
                    <a:lstStyle/>
                    <a:p>
                      <a:r>
                        <a:rPr lang="en-US" altLang="zh-CN" sz="1100" dirty="0"/>
                        <a:t>0</a:t>
                      </a:r>
                      <a:endParaRPr lang="zh-CN" altLang="en-US" sz="1100" dirty="0"/>
                    </a:p>
                  </a:txBody>
                  <a:tcPr/>
                </a:tc>
                <a:tc>
                  <a:txBody>
                    <a:bodyPr/>
                    <a:lstStyle/>
                    <a:p>
                      <a:r>
                        <a:rPr lang="en-US" altLang="zh-CN" sz="1100" dirty="0"/>
                        <a:t>1</a:t>
                      </a:r>
                      <a:endParaRPr lang="zh-CN" altLang="en-US" sz="1100" dirty="0"/>
                    </a:p>
                  </a:txBody>
                  <a:tcPr/>
                </a:tc>
                <a:extLst>
                  <a:ext uri="{0D108BD9-81ED-4DB2-BD59-A6C34878D82A}">
                    <a16:rowId xmlns:a16="http://schemas.microsoft.com/office/drawing/2014/main" val="1166333341"/>
                  </a:ext>
                </a:extLst>
              </a:tr>
            </a:tbl>
          </a:graphicData>
        </a:graphic>
      </p:graphicFrame>
      <p:sp>
        <p:nvSpPr>
          <p:cNvPr id="27" name="Rectangle: Rounded Corners 26">
            <a:extLst>
              <a:ext uri="{FF2B5EF4-FFF2-40B4-BE49-F238E27FC236}">
                <a16:creationId xmlns:a16="http://schemas.microsoft.com/office/drawing/2014/main" id="{F85AB012-3654-404C-8769-5B86232D1E51}"/>
              </a:ext>
            </a:extLst>
          </p:cNvPr>
          <p:cNvSpPr/>
          <p:nvPr/>
        </p:nvSpPr>
        <p:spPr bwMode="gray">
          <a:xfrm>
            <a:off x="2867650" y="5333140"/>
            <a:ext cx="1249180" cy="922893"/>
          </a:xfrm>
          <a:prstGeom prst="round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altLang="zh-CN" sz="1100" b="0" i="0" u="none" strike="noStrike" kern="0" cap="none" spc="0" normalizeH="0" baseline="0" noProof="0" dirty="0">
                <a:ln>
                  <a:noFill/>
                </a:ln>
                <a:effectLst/>
                <a:uLnTx/>
                <a:uFillTx/>
                <a:ea typeface="Arial Unicode MS" pitchFamily="34" charset="-128"/>
                <a:cs typeface="Arial Unicode MS" pitchFamily="34" charset="-128"/>
              </a:rPr>
              <a:t>Hidden-layer</a:t>
            </a:r>
            <a:endParaRPr kumimoji="0" lang="zh-CN" altLang="en-US" sz="11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8" name="Rectangle: Rounded Corners 27">
            <a:extLst>
              <a:ext uri="{FF2B5EF4-FFF2-40B4-BE49-F238E27FC236}">
                <a16:creationId xmlns:a16="http://schemas.microsoft.com/office/drawing/2014/main" id="{31412902-2FE7-45CD-A4F6-7B6DA65C4675}"/>
              </a:ext>
            </a:extLst>
          </p:cNvPr>
          <p:cNvSpPr/>
          <p:nvPr/>
        </p:nvSpPr>
        <p:spPr bwMode="gray">
          <a:xfrm>
            <a:off x="4840888" y="5416726"/>
            <a:ext cx="749509" cy="755720"/>
          </a:xfrm>
          <a:prstGeom prst="round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altLang="zh-CN" sz="1100" b="0" i="0" u="none" strike="noStrike" kern="0" cap="none" spc="0" normalizeH="0" baseline="0" noProof="0" dirty="0">
                <a:ln>
                  <a:noFill/>
                </a:ln>
                <a:effectLst/>
                <a:uLnTx/>
                <a:uFillTx/>
                <a:ea typeface="Arial Unicode MS" pitchFamily="34" charset="-128"/>
                <a:cs typeface="Arial Unicode MS" pitchFamily="34" charset="-128"/>
              </a:rPr>
              <a:t>W(t)</a:t>
            </a:r>
            <a:endParaRPr kumimoji="0" lang="zh-CN" altLang="en-US" sz="11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1" name="TextBox 30">
            <a:extLst>
              <a:ext uri="{FF2B5EF4-FFF2-40B4-BE49-F238E27FC236}">
                <a16:creationId xmlns:a16="http://schemas.microsoft.com/office/drawing/2014/main" id="{5858E334-04D8-4E41-8E96-F908495F8C4E}"/>
              </a:ext>
            </a:extLst>
          </p:cNvPr>
          <p:cNvSpPr txBox="1"/>
          <p:nvPr/>
        </p:nvSpPr>
        <p:spPr>
          <a:xfrm>
            <a:off x="4169578" y="4932103"/>
            <a:ext cx="512914"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1800" kern="0" dirty="0">
                <a:ea typeface="Arial Unicode MS" pitchFamily="34" charset="-128"/>
                <a:cs typeface="Arial Unicode MS" pitchFamily="34" charset="-128"/>
              </a:rPr>
              <a:t>good</a:t>
            </a:r>
            <a:endParaRPr lang="zh-CN" altLang="en-US" sz="1800" kern="0" dirty="0" err="1">
              <a:ea typeface="Arial Unicode MS" pitchFamily="34" charset="-128"/>
              <a:cs typeface="Arial Unicode MS" pitchFamily="34" charset="-128"/>
            </a:endParaRPr>
          </a:p>
        </p:txBody>
      </p:sp>
      <p:graphicFrame>
        <p:nvGraphicFramePr>
          <p:cNvPr id="32" name="Table 31">
            <a:extLst>
              <a:ext uri="{FF2B5EF4-FFF2-40B4-BE49-F238E27FC236}">
                <a16:creationId xmlns:a16="http://schemas.microsoft.com/office/drawing/2014/main" id="{48136F2B-12C8-4BA5-8273-A8AC0E958D36}"/>
              </a:ext>
            </a:extLst>
          </p:cNvPr>
          <p:cNvGraphicFramePr>
            <a:graphicFrameLocks noGrp="1"/>
          </p:cNvGraphicFramePr>
          <p:nvPr>
            <p:extLst>
              <p:ext uri="{D42A27DB-BD31-4B8C-83A1-F6EECF244321}">
                <p14:modId xmlns:p14="http://schemas.microsoft.com/office/powerpoint/2010/main" val="2542312606"/>
              </p:ext>
            </p:extLst>
          </p:nvPr>
        </p:nvGraphicFramePr>
        <p:xfrm>
          <a:off x="4840888" y="4932103"/>
          <a:ext cx="1249180" cy="276999"/>
        </p:xfrm>
        <a:graphic>
          <a:graphicData uri="http://schemas.openxmlformats.org/drawingml/2006/table">
            <a:tbl>
              <a:tblPr firstRow="1" bandRow="1">
                <a:tableStyleId>{5940675A-B579-460E-94D1-54222C63F5DA}</a:tableStyleId>
              </a:tblPr>
              <a:tblGrid>
                <a:gridCol w="312295">
                  <a:extLst>
                    <a:ext uri="{9D8B030D-6E8A-4147-A177-3AD203B41FA5}">
                      <a16:colId xmlns:a16="http://schemas.microsoft.com/office/drawing/2014/main" val="778251664"/>
                    </a:ext>
                  </a:extLst>
                </a:gridCol>
                <a:gridCol w="312295">
                  <a:extLst>
                    <a:ext uri="{9D8B030D-6E8A-4147-A177-3AD203B41FA5}">
                      <a16:colId xmlns:a16="http://schemas.microsoft.com/office/drawing/2014/main" val="1456044166"/>
                    </a:ext>
                  </a:extLst>
                </a:gridCol>
                <a:gridCol w="312295">
                  <a:extLst>
                    <a:ext uri="{9D8B030D-6E8A-4147-A177-3AD203B41FA5}">
                      <a16:colId xmlns:a16="http://schemas.microsoft.com/office/drawing/2014/main" val="3323833796"/>
                    </a:ext>
                  </a:extLst>
                </a:gridCol>
                <a:gridCol w="312295">
                  <a:extLst>
                    <a:ext uri="{9D8B030D-6E8A-4147-A177-3AD203B41FA5}">
                      <a16:colId xmlns:a16="http://schemas.microsoft.com/office/drawing/2014/main" val="1138328348"/>
                    </a:ext>
                  </a:extLst>
                </a:gridCol>
              </a:tblGrid>
              <a:tr h="276999">
                <a:tc>
                  <a:txBody>
                    <a:bodyPr/>
                    <a:lstStyle/>
                    <a:p>
                      <a:r>
                        <a:rPr lang="en-US" altLang="zh-CN" sz="1100" dirty="0"/>
                        <a:t>0</a:t>
                      </a:r>
                      <a:endParaRPr lang="zh-CN" altLang="en-US" sz="1100" dirty="0"/>
                    </a:p>
                  </a:txBody>
                  <a:tcPr/>
                </a:tc>
                <a:tc>
                  <a:txBody>
                    <a:bodyPr/>
                    <a:lstStyle/>
                    <a:p>
                      <a:r>
                        <a:rPr lang="en-US" altLang="zh-CN" sz="1100" dirty="0"/>
                        <a:t>0</a:t>
                      </a:r>
                      <a:endParaRPr lang="zh-CN" altLang="en-US" sz="1100" dirty="0"/>
                    </a:p>
                  </a:txBody>
                  <a:tcPr/>
                </a:tc>
                <a:tc>
                  <a:txBody>
                    <a:bodyPr/>
                    <a:lstStyle/>
                    <a:p>
                      <a:r>
                        <a:rPr lang="en-US" altLang="zh-CN" sz="1100" dirty="0"/>
                        <a:t>1</a:t>
                      </a:r>
                      <a:endParaRPr lang="zh-CN" altLang="en-US" sz="1100" dirty="0"/>
                    </a:p>
                  </a:txBody>
                  <a:tcPr/>
                </a:tc>
                <a:tc>
                  <a:txBody>
                    <a:bodyPr/>
                    <a:lstStyle/>
                    <a:p>
                      <a:r>
                        <a:rPr lang="en-US" altLang="zh-CN" sz="1100" dirty="0"/>
                        <a:t>0</a:t>
                      </a:r>
                      <a:endParaRPr lang="zh-CN" altLang="en-US" sz="1100" dirty="0"/>
                    </a:p>
                  </a:txBody>
                  <a:tcPr/>
                </a:tc>
                <a:extLst>
                  <a:ext uri="{0D108BD9-81ED-4DB2-BD59-A6C34878D82A}">
                    <a16:rowId xmlns:a16="http://schemas.microsoft.com/office/drawing/2014/main" val="1166333341"/>
                  </a:ext>
                </a:extLst>
              </a:tr>
            </a:tbl>
          </a:graphicData>
        </a:graphic>
      </p:graphicFrame>
      <p:cxnSp>
        <p:nvCxnSpPr>
          <p:cNvPr id="34" name="Straight Arrow Connector 33">
            <a:extLst>
              <a:ext uri="{FF2B5EF4-FFF2-40B4-BE49-F238E27FC236}">
                <a16:creationId xmlns:a16="http://schemas.microsoft.com/office/drawing/2014/main" id="{953416DE-EF4E-427C-9D75-B44428B43EED}"/>
              </a:ext>
            </a:extLst>
          </p:cNvPr>
          <p:cNvCxnSpPr>
            <a:stCxn id="15" idx="3"/>
            <a:endCxn id="27" idx="1"/>
          </p:cNvCxnSpPr>
          <p:nvPr/>
        </p:nvCxnSpPr>
        <p:spPr>
          <a:xfrm>
            <a:off x="1768837" y="4515677"/>
            <a:ext cx="1098813" cy="12789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9992DCC7-0D07-45E1-BD48-AEAAB908C9E9}"/>
              </a:ext>
            </a:extLst>
          </p:cNvPr>
          <p:cNvCxnSpPr>
            <a:stCxn id="16" idx="3"/>
            <a:endCxn id="27" idx="1"/>
          </p:cNvCxnSpPr>
          <p:nvPr/>
        </p:nvCxnSpPr>
        <p:spPr>
          <a:xfrm flipV="1">
            <a:off x="1768837" y="5794587"/>
            <a:ext cx="1098813" cy="107941"/>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750E14F-7791-41B0-8679-5D93F154AB0D}"/>
              </a:ext>
            </a:extLst>
          </p:cNvPr>
          <p:cNvCxnSpPr>
            <a:stCxn id="17" idx="3"/>
            <a:endCxn id="27" idx="1"/>
          </p:cNvCxnSpPr>
          <p:nvPr/>
        </p:nvCxnSpPr>
        <p:spPr>
          <a:xfrm flipV="1">
            <a:off x="1768837" y="5794587"/>
            <a:ext cx="1098813" cy="142560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50F5E03-31E2-487C-9580-538BF2D08939}"/>
              </a:ext>
            </a:extLst>
          </p:cNvPr>
          <p:cNvCxnSpPr>
            <a:stCxn id="27" idx="3"/>
            <a:endCxn id="28" idx="1"/>
          </p:cNvCxnSpPr>
          <p:nvPr/>
        </p:nvCxnSpPr>
        <p:spPr>
          <a:xfrm flipV="1">
            <a:off x="4116830" y="5794586"/>
            <a:ext cx="724058" cy="1"/>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F426914A-3719-4886-9E29-2F0E95C62921}"/>
              </a:ext>
            </a:extLst>
          </p:cNvPr>
          <p:cNvSpPr/>
          <p:nvPr/>
        </p:nvSpPr>
        <p:spPr bwMode="gray">
          <a:xfrm>
            <a:off x="7279086" y="5378160"/>
            <a:ext cx="749509" cy="755720"/>
          </a:xfrm>
          <a:prstGeom prst="round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altLang="zh-CN" sz="1100" b="0" i="0" u="none" strike="noStrike" kern="0" cap="none" spc="0" normalizeH="0" baseline="0" noProof="0" dirty="0">
                <a:ln>
                  <a:noFill/>
                </a:ln>
                <a:effectLst/>
                <a:uLnTx/>
                <a:uFillTx/>
                <a:ea typeface="Arial Unicode MS" pitchFamily="34" charset="-128"/>
                <a:cs typeface="Arial Unicode MS" pitchFamily="34" charset="-128"/>
              </a:rPr>
              <a:t>W(t)</a:t>
            </a:r>
            <a:endParaRPr kumimoji="0" lang="zh-CN" altLang="en-US" sz="11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43" name="TextBox 42">
            <a:extLst>
              <a:ext uri="{FF2B5EF4-FFF2-40B4-BE49-F238E27FC236}">
                <a16:creationId xmlns:a16="http://schemas.microsoft.com/office/drawing/2014/main" id="{5319FDB1-4C7A-4DC6-944F-553395291AA8}"/>
              </a:ext>
            </a:extLst>
          </p:cNvPr>
          <p:cNvSpPr txBox="1"/>
          <p:nvPr/>
        </p:nvSpPr>
        <p:spPr>
          <a:xfrm>
            <a:off x="6607776" y="4893537"/>
            <a:ext cx="512914"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1800" kern="0" dirty="0">
                <a:ea typeface="Arial Unicode MS" pitchFamily="34" charset="-128"/>
                <a:cs typeface="Arial Unicode MS" pitchFamily="34" charset="-128"/>
              </a:rPr>
              <a:t>good</a:t>
            </a:r>
            <a:endParaRPr lang="zh-CN" altLang="en-US" sz="1800" kern="0" dirty="0" err="1">
              <a:ea typeface="Arial Unicode MS" pitchFamily="34" charset="-128"/>
              <a:cs typeface="Arial Unicode MS" pitchFamily="34" charset="-128"/>
            </a:endParaRPr>
          </a:p>
        </p:txBody>
      </p:sp>
      <p:graphicFrame>
        <p:nvGraphicFramePr>
          <p:cNvPr id="44" name="Table 43">
            <a:extLst>
              <a:ext uri="{FF2B5EF4-FFF2-40B4-BE49-F238E27FC236}">
                <a16:creationId xmlns:a16="http://schemas.microsoft.com/office/drawing/2014/main" id="{80FCEACF-E9F6-4AC9-967D-53EB7CB4A8BB}"/>
              </a:ext>
            </a:extLst>
          </p:cNvPr>
          <p:cNvGraphicFramePr>
            <a:graphicFrameLocks noGrp="1"/>
          </p:cNvGraphicFramePr>
          <p:nvPr>
            <p:extLst>
              <p:ext uri="{D42A27DB-BD31-4B8C-83A1-F6EECF244321}">
                <p14:modId xmlns:p14="http://schemas.microsoft.com/office/powerpoint/2010/main" val="66711564"/>
              </p:ext>
            </p:extLst>
          </p:nvPr>
        </p:nvGraphicFramePr>
        <p:xfrm>
          <a:off x="7279086" y="4893537"/>
          <a:ext cx="1249180" cy="276999"/>
        </p:xfrm>
        <a:graphic>
          <a:graphicData uri="http://schemas.openxmlformats.org/drawingml/2006/table">
            <a:tbl>
              <a:tblPr firstRow="1" bandRow="1">
                <a:tableStyleId>{5940675A-B579-460E-94D1-54222C63F5DA}</a:tableStyleId>
              </a:tblPr>
              <a:tblGrid>
                <a:gridCol w="312295">
                  <a:extLst>
                    <a:ext uri="{9D8B030D-6E8A-4147-A177-3AD203B41FA5}">
                      <a16:colId xmlns:a16="http://schemas.microsoft.com/office/drawing/2014/main" val="778251664"/>
                    </a:ext>
                  </a:extLst>
                </a:gridCol>
                <a:gridCol w="312295">
                  <a:extLst>
                    <a:ext uri="{9D8B030D-6E8A-4147-A177-3AD203B41FA5}">
                      <a16:colId xmlns:a16="http://schemas.microsoft.com/office/drawing/2014/main" val="1456044166"/>
                    </a:ext>
                  </a:extLst>
                </a:gridCol>
                <a:gridCol w="312295">
                  <a:extLst>
                    <a:ext uri="{9D8B030D-6E8A-4147-A177-3AD203B41FA5}">
                      <a16:colId xmlns:a16="http://schemas.microsoft.com/office/drawing/2014/main" val="3323833796"/>
                    </a:ext>
                  </a:extLst>
                </a:gridCol>
                <a:gridCol w="312295">
                  <a:extLst>
                    <a:ext uri="{9D8B030D-6E8A-4147-A177-3AD203B41FA5}">
                      <a16:colId xmlns:a16="http://schemas.microsoft.com/office/drawing/2014/main" val="1138328348"/>
                    </a:ext>
                  </a:extLst>
                </a:gridCol>
              </a:tblGrid>
              <a:tr h="276999">
                <a:tc>
                  <a:txBody>
                    <a:bodyPr/>
                    <a:lstStyle/>
                    <a:p>
                      <a:r>
                        <a:rPr lang="en-US" altLang="zh-CN" sz="1100" dirty="0"/>
                        <a:t>0</a:t>
                      </a:r>
                      <a:endParaRPr lang="zh-CN" altLang="en-US" sz="1100" dirty="0"/>
                    </a:p>
                  </a:txBody>
                  <a:tcPr/>
                </a:tc>
                <a:tc>
                  <a:txBody>
                    <a:bodyPr/>
                    <a:lstStyle/>
                    <a:p>
                      <a:r>
                        <a:rPr lang="en-US" altLang="zh-CN" sz="1100" dirty="0"/>
                        <a:t>0</a:t>
                      </a:r>
                      <a:endParaRPr lang="zh-CN" altLang="en-US" sz="1100" dirty="0"/>
                    </a:p>
                  </a:txBody>
                  <a:tcPr/>
                </a:tc>
                <a:tc>
                  <a:txBody>
                    <a:bodyPr/>
                    <a:lstStyle/>
                    <a:p>
                      <a:r>
                        <a:rPr lang="en-US" altLang="zh-CN" sz="1100" dirty="0"/>
                        <a:t>1</a:t>
                      </a:r>
                      <a:endParaRPr lang="zh-CN" altLang="en-US" sz="1100" dirty="0"/>
                    </a:p>
                  </a:txBody>
                  <a:tcPr/>
                </a:tc>
                <a:tc>
                  <a:txBody>
                    <a:bodyPr/>
                    <a:lstStyle/>
                    <a:p>
                      <a:r>
                        <a:rPr lang="en-US" altLang="zh-CN" sz="1100" dirty="0"/>
                        <a:t>0</a:t>
                      </a:r>
                      <a:endParaRPr lang="zh-CN" altLang="en-US" sz="1100" dirty="0"/>
                    </a:p>
                  </a:txBody>
                  <a:tcPr/>
                </a:tc>
                <a:extLst>
                  <a:ext uri="{0D108BD9-81ED-4DB2-BD59-A6C34878D82A}">
                    <a16:rowId xmlns:a16="http://schemas.microsoft.com/office/drawing/2014/main" val="1166333341"/>
                  </a:ext>
                </a:extLst>
              </a:tr>
            </a:tbl>
          </a:graphicData>
        </a:graphic>
      </p:graphicFrame>
      <p:sp>
        <p:nvSpPr>
          <p:cNvPr id="49" name="Rectangle: Rounded Corners 48">
            <a:extLst>
              <a:ext uri="{FF2B5EF4-FFF2-40B4-BE49-F238E27FC236}">
                <a16:creationId xmlns:a16="http://schemas.microsoft.com/office/drawing/2014/main" id="{380F608E-DE64-4710-BBAE-0A40A10A429C}"/>
              </a:ext>
            </a:extLst>
          </p:cNvPr>
          <p:cNvSpPr/>
          <p:nvPr/>
        </p:nvSpPr>
        <p:spPr bwMode="gray">
          <a:xfrm>
            <a:off x="8926175" y="5294573"/>
            <a:ext cx="1249180" cy="922893"/>
          </a:xfrm>
          <a:prstGeom prst="round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altLang="zh-CN" sz="1100" b="0" i="0" u="none" strike="noStrike" kern="0" cap="none" spc="0" normalizeH="0" baseline="0" noProof="0" dirty="0">
                <a:ln>
                  <a:noFill/>
                </a:ln>
                <a:effectLst/>
                <a:uLnTx/>
                <a:uFillTx/>
                <a:ea typeface="Arial Unicode MS" pitchFamily="34" charset="-128"/>
                <a:cs typeface="Arial Unicode MS" pitchFamily="34" charset="-128"/>
              </a:rPr>
              <a:t>Hidden-layer</a:t>
            </a:r>
            <a:endParaRPr kumimoji="0" lang="zh-CN" altLang="en-US" sz="11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50" name="Rectangle: Rounded Corners 49">
            <a:extLst>
              <a:ext uri="{FF2B5EF4-FFF2-40B4-BE49-F238E27FC236}">
                <a16:creationId xmlns:a16="http://schemas.microsoft.com/office/drawing/2014/main" id="{C698044E-3614-482C-B70C-34B0CD37036C}"/>
              </a:ext>
            </a:extLst>
          </p:cNvPr>
          <p:cNvSpPr/>
          <p:nvPr/>
        </p:nvSpPr>
        <p:spPr bwMode="gray">
          <a:xfrm>
            <a:off x="11194580" y="4137817"/>
            <a:ext cx="749509" cy="755720"/>
          </a:xfrm>
          <a:prstGeom prst="round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altLang="zh-CN" sz="1100" b="0" i="0" u="none" strike="noStrike" kern="0" cap="none" spc="0" normalizeH="0" baseline="0" noProof="0" dirty="0">
                <a:ln>
                  <a:noFill/>
                </a:ln>
                <a:effectLst/>
                <a:uLnTx/>
                <a:uFillTx/>
                <a:ea typeface="Arial Unicode MS" pitchFamily="34" charset="-128"/>
                <a:cs typeface="Arial Unicode MS" pitchFamily="34" charset="-128"/>
              </a:rPr>
              <a:t>W(t-2)</a:t>
            </a:r>
            <a:endParaRPr kumimoji="0" lang="zh-CN" altLang="en-US" sz="11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51" name="Rectangle: Rounded Corners 50">
            <a:extLst>
              <a:ext uri="{FF2B5EF4-FFF2-40B4-BE49-F238E27FC236}">
                <a16:creationId xmlns:a16="http://schemas.microsoft.com/office/drawing/2014/main" id="{8BEFFC58-6BF1-4C25-BBCB-83A34A09DB8F}"/>
              </a:ext>
            </a:extLst>
          </p:cNvPr>
          <p:cNvSpPr/>
          <p:nvPr/>
        </p:nvSpPr>
        <p:spPr bwMode="gray">
          <a:xfrm>
            <a:off x="11194580" y="5524668"/>
            <a:ext cx="749509" cy="755720"/>
          </a:xfrm>
          <a:prstGeom prst="round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altLang="zh-CN" sz="1100" b="0" i="0" u="none" strike="noStrike" kern="0" cap="none" spc="0" normalizeH="0" baseline="0" noProof="0" dirty="0">
                <a:ln>
                  <a:noFill/>
                </a:ln>
                <a:effectLst/>
                <a:uLnTx/>
                <a:uFillTx/>
                <a:ea typeface="Arial Unicode MS" pitchFamily="34" charset="-128"/>
                <a:cs typeface="Arial Unicode MS" pitchFamily="34" charset="-128"/>
              </a:rPr>
              <a:t>W(t-1)</a:t>
            </a:r>
            <a:endParaRPr kumimoji="0" lang="zh-CN" altLang="en-US" sz="11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52" name="Rectangle: Rounded Corners 51">
            <a:extLst>
              <a:ext uri="{FF2B5EF4-FFF2-40B4-BE49-F238E27FC236}">
                <a16:creationId xmlns:a16="http://schemas.microsoft.com/office/drawing/2014/main" id="{A4F783CD-9946-4EDD-8D00-8752BE71973E}"/>
              </a:ext>
            </a:extLst>
          </p:cNvPr>
          <p:cNvSpPr/>
          <p:nvPr/>
        </p:nvSpPr>
        <p:spPr bwMode="gray">
          <a:xfrm>
            <a:off x="11194579" y="6842327"/>
            <a:ext cx="749510" cy="755720"/>
          </a:xfrm>
          <a:prstGeom prst="round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altLang="zh-CN" sz="1100" b="0" i="0" u="none" strike="noStrike" kern="0" cap="none" spc="0" normalizeH="0" baseline="0" noProof="0" dirty="0">
                <a:ln>
                  <a:noFill/>
                </a:ln>
                <a:effectLst/>
                <a:uLnTx/>
                <a:uFillTx/>
                <a:ea typeface="Arial Unicode MS" pitchFamily="34" charset="-128"/>
                <a:cs typeface="Arial Unicode MS" pitchFamily="34" charset="-128"/>
              </a:rPr>
              <a:t>W(t+1)</a:t>
            </a:r>
            <a:endParaRPr kumimoji="0" lang="zh-CN" altLang="en-US" sz="11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53" name="TextBox 52">
            <a:extLst>
              <a:ext uri="{FF2B5EF4-FFF2-40B4-BE49-F238E27FC236}">
                <a16:creationId xmlns:a16="http://schemas.microsoft.com/office/drawing/2014/main" id="{581AA282-4EEA-47E4-BA96-933C72FFBAF7}"/>
              </a:ext>
            </a:extLst>
          </p:cNvPr>
          <p:cNvSpPr txBox="1"/>
          <p:nvPr/>
        </p:nvSpPr>
        <p:spPr>
          <a:xfrm>
            <a:off x="10667568" y="3797595"/>
            <a:ext cx="449705"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1800" kern="0" dirty="0">
                <a:ea typeface="Arial Unicode MS" pitchFamily="34" charset="-128"/>
                <a:cs typeface="Arial Unicode MS" pitchFamily="34" charset="-128"/>
              </a:rPr>
              <a:t>You</a:t>
            </a:r>
            <a:endParaRPr lang="zh-CN" altLang="en-US" sz="1800" kern="0" dirty="0" err="1">
              <a:ea typeface="Arial Unicode MS" pitchFamily="34" charset="-128"/>
              <a:cs typeface="Arial Unicode MS" pitchFamily="34" charset="-128"/>
            </a:endParaRPr>
          </a:p>
        </p:txBody>
      </p:sp>
      <p:graphicFrame>
        <p:nvGraphicFramePr>
          <p:cNvPr id="54" name="Table 53">
            <a:extLst>
              <a:ext uri="{FF2B5EF4-FFF2-40B4-BE49-F238E27FC236}">
                <a16:creationId xmlns:a16="http://schemas.microsoft.com/office/drawing/2014/main" id="{DF6B13DA-4B67-4E46-8795-4ECB3B57081C}"/>
              </a:ext>
            </a:extLst>
          </p:cNvPr>
          <p:cNvGraphicFramePr>
            <a:graphicFrameLocks noGrp="1"/>
          </p:cNvGraphicFramePr>
          <p:nvPr>
            <p:extLst>
              <p:ext uri="{D42A27DB-BD31-4B8C-83A1-F6EECF244321}">
                <p14:modId xmlns:p14="http://schemas.microsoft.com/office/powerpoint/2010/main" val="2311616896"/>
              </p:ext>
            </p:extLst>
          </p:nvPr>
        </p:nvGraphicFramePr>
        <p:xfrm>
          <a:off x="11275669" y="3797595"/>
          <a:ext cx="1249180" cy="276999"/>
        </p:xfrm>
        <a:graphic>
          <a:graphicData uri="http://schemas.openxmlformats.org/drawingml/2006/table">
            <a:tbl>
              <a:tblPr firstRow="1" bandRow="1">
                <a:tableStyleId>{5940675A-B579-460E-94D1-54222C63F5DA}</a:tableStyleId>
              </a:tblPr>
              <a:tblGrid>
                <a:gridCol w="312295">
                  <a:extLst>
                    <a:ext uri="{9D8B030D-6E8A-4147-A177-3AD203B41FA5}">
                      <a16:colId xmlns:a16="http://schemas.microsoft.com/office/drawing/2014/main" val="778251664"/>
                    </a:ext>
                  </a:extLst>
                </a:gridCol>
                <a:gridCol w="312295">
                  <a:extLst>
                    <a:ext uri="{9D8B030D-6E8A-4147-A177-3AD203B41FA5}">
                      <a16:colId xmlns:a16="http://schemas.microsoft.com/office/drawing/2014/main" val="1456044166"/>
                    </a:ext>
                  </a:extLst>
                </a:gridCol>
                <a:gridCol w="312295">
                  <a:extLst>
                    <a:ext uri="{9D8B030D-6E8A-4147-A177-3AD203B41FA5}">
                      <a16:colId xmlns:a16="http://schemas.microsoft.com/office/drawing/2014/main" val="3323833796"/>
                    </a:ext>
                  </a:extLst>
                </a:gridCol>
                <a:gridCol w="312295">
                  <a:extLst>
                    <a:ext uri="{9D8B030D-6E8A-4147-A177-3AD203B41FA5}">
                      <a16:colId xmlns:a16="http://schemas.microsoft.com/office/drawing/2014/main" val="1138328348"/>
                    </a:ext>
                  </a:extLst>
                </a:gridCol>
              </a:tblGrid>
              <a:tr h="276999">
                <a:tc>
                  <a:txBody>
                    <a:bodyPr/>
                    <a:lstStyle/>
                    <a:p>
                      <a:r>
                        <a:rPr lang="en-US" altLang="zh-CN" sz="1100" dirty="0"/>
                        <a:t>1</a:t>
                      </a:r>
                      <a:endParaRPr lang="zh-CN" altLang="en-US" sz="1100" dirty="0"/>
                    </a:p>
                  </a:txBody>
                  <a:tcPr/>
                </a:tc>
                <a:tc>
                  <a:txBody>
                    <a:bodyPr/>
                    <a:lstStyle/>
                    <a:p>
                      <a:r>
                        <a:rPr lang="en-US" altLang="zh-CN" sz="1100" dirty="0"/>
                        <a:t>0</a:t>
                      </a:r>
                      <a:endParaRPr lang="zh-CN" altLang="en-US" sz="1100" dirty="0"/>
                    </a:p>
                  </a:txBody>
                  <a:tcPr/>
                </a:tc>
                <a:tc>
                  <a:txBody>
                    <a:bodyPr/>
                    <a:lstStyle/>
                    <a:p>
                      <a:r>
                        <a:rPr lang="en-US" altLang="zh-CN" sz="1100" dirty="0"/>
                        <a:t>0</a:t>
                      </a:r>
                      <a:endParaRPr lang="zh-CN" altLang="en-US" sz="1100" dirty="0"/>
                    </a:p>
                  </a:txBody>
                  <a:tcPr/>
                </a:tc>
                <a:tc>
                  <a:txBody>
                    <a:bodyPr/>
                    <a:lstStyle/>
                    <a:p>
                      <a:r>
                        <a:rPr lang="en-US" altLang="zh-CN" sz="1100" dirty="0"/>
                        <a:t>0</a:t>
                      </a:r>
                      <a:endParaRPr lang="zh-CN" altLang="en-US" sz="1100" dirty="0"/>
                    </a:p>
                  </a:txBody>
                  <a:tcPr/>
                </a:tc>
                <a:extLst>
                  <a:ext uri="{0D108BD9-81ED-4DB2-BD59-A6C34878D82A}">
                    <a16:rowId xmlns:a16="http://schemas.microsoft.com/office/drawing/2014/main" val="1166333341"/>
                  </a:ext>
                </a:extLst>
              </a:tr>
            </a:tbl>
          </a:graphicData>
        </a:graphic>
      </p:graphicFrame>
      <p:sp>
        <p:nvSpPr>
          <p:cNvPr id="55" name="TextBox 54">
            <a:extLst>
              <a:ext uri="{FF2B5EF4-FFF2-40B4-BE49-F238E27FC236}">
                <a16:creationId xmlns:a16="http://schemas.microsoft.com/office/drawing/2014/main" id="{0D458CC7-9AFE-4305-A7E8-F4C510F41621}"/>
              </a:ext>
            </a:extLst>
          </p:cNvPr>
          <p:cNvSpPr txBox="1"/>
          <p:nvPr/>
        </p:nvSpPr>
        <p:spPr>
          <a:xfrm>
            <a:off x="10667568" y="5070603"/>
            <a:ext cx="449705"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1800" kern="0" dirty="0">
                <a:ea typeface="Arial Unicode MS" pitchFamily="34" charset="-128"/>
                <a:cs typeface="Arial Unicode MS" pitchFamily="34" charset="-128"/>
              </a:rPr>
              <a:t>are</a:t>
            </a:r>
            <a:endParaRPr lang="zh-CN" altLang="en-US" sz="1800" kern="0" dirty="0" err="1">
              <a:ea typeface="Arial Unicode MS" pitchFamily="34" charset="-128"/>
              <a:cs typeface="Arial Unicode MS" pitchFamily="34" charset="-128"/>
            </a:endParaRPr>
          </a:p>
        </p:txBody>
      </p:sp>
      <p:graphicFrame>
        <p:nvGraphicFramePr>
          <p:cNvPr id="56" name="Table 55">
            <a:extLst>
              <a:ext uri="{FF2B5EF4-FFF2-40B4-BE49-F238E27FC236}">
                <a16:creationId xmlns:a16="http://schemas.microsoft.com/office/drawing/2014/main" id="{00C0BFE9-3604-4D03-BB94-09292AB7CB04}"/>
              </a:ext>
            </a:extLst>
          </p:cNvPr>
          <p:cNvGraphicFramePr>
            <a:graphicFrameLocks noGrp="1"/>
          </p:cNvGraphicFramePr>
          <p:nvPr>
            <p:extLst>
              <p:ext uri="{D42A27DB-BD31-4B8C-83A1-F6EECF244321}">
                <p14:modId xmlns:p14="http://schemas.microsoft.com/office/powerpoint/2010/main" val="3168968853"/>
              </p:ext>
            </p:extLst>
          </p:nvPr>
        </p:nvGraphicFramePr>
        <p:xfrm>
          <a:off x="11275669" y="5070603"/>
          <a:ext cx="1249180" cy="274853"/>
        </p:xfrm>
        <a:graphic>
          <a:graphicData uri="http://schemas.openxmlformats.org/drawingml/2006/table">
            <a:tbl>
              <a:tblPr firstRow="1" bandRow="1">
                <a:tableStyleId>{5940675A-B579-460E-94D1-54222C63F5DA}</a:tableStyleId>
              </a:tblPr>
              <a:tblGrid>
                <a:gridCol w="312295">
                  <a:extLst>
                    <a:ext uri="{9D8B030D-6E8A-4147-A177-3AD203B41FA5}">
                      <a16:colId xmlns:a16="http://schemas.microsoft.com/office/drawing/2014/main" val="778251664"/>
                    </a:ext>
                  </a:extLst>
                </a:gridCol>
                <a:gridCol w="312295">
                  <a:extLst>
                    <a:ext uri="{9D8B030D-6E8A-4147-A177-3AD203B41FA5}">
                      <a16:colId xmlns:a16="http://schemas.microsoft.com/office/drawing/2014/main" val="1456044166"/>
                    </a:ext>
                  </a:extLst>
                </a:gridCol>
                <a:gridCol w="312295">
                  <a:extLst>
                    <a:ext uri="{9D8B030D-6E8A-4147-A177-3AD203B41FA5}">
                      <a16:colId xmlns:a16="http://schemas.microsoft.com/office/drawing/2014/main" val="3323833796"/>
                    </a:ext>
                  </a:extLst>
                </a:gridCol>
                <a:gridCol w="312295">
                  <a:extLst>
                    <a:ext uri="{9D8B030D-6E8A-4147-A177-3AD203B41FA5}">
                      <a16:colId xmlns:a16="http://schemas.microsoft.com/office/drawing/2014/main" val="1138328348"/>
                    </a:ext>
                  </a:extLst>
                </a:gridCol>
              </a:tblGrid>
              <a:tr h="274853">
                <a:tc>
                  <a:txBody>
                    <a:bodyPr/>
                    <a:lstStyle/>
                    <a:p>
                      <a:r>
                        <a:rPr lang="en-US" altLang="zh-CN" sz="1100" dirty="0"/>
                        <a:t>0</a:t>
                      </a:r>
                      <a:endParaRPr lang="zh-CN" altLang="en-US" sz="1100" dirty="0"/>
                    </a:p>
                  </a:txBody>
                  <a:tcPr/>
                </a:tc>
                <a:tc>
                  <a:txBody>
                    <a:bodyPr/>
                    <a:lstStyle/>
                    <a:p>
                      <a:r>
                        <a:rPr lang="en-US" altLang="zh-CN" sz="1100" dirty="0"/>
                        <a:t>1</a:t>
                      </a:r>
                      <a:endParaRPr lang="zh-CN" altLang="en-US" sz="1100" dirty="0"/>
                    </a:p>
                  </a:txBody>
                  <a:tcPr/>
                </a:tc>
                <a:tc>
                  <a:txBody>
                    <a:bodyPr/>
                    <a:lstStyle/>
                    <a:p>
                      <a:r>
                        <a:rPr lang="en-US" altLang="zh-CN" sz="1100" dirty="0"/>
                        <a:t>0</a:t>
                      </a:r>
                      <a:endParaRPr lang="zh-CN" altLang="en-US" sz="1100" dirty="0"/>
                    </a:p>
                  </a:txBody>
                  <a:tcPr/>
                </a:tc>
                <a:tc>
                  <a:txBody>
                    <a:bodyPr/>
                    <a:lstStyle/>
                    <a:p>
                      <a:r>
                        <a:rPr lang="en-US" altLang="zh-CN" sz="1100" dirty="0"/>
                        <a:t>0</a:t>
                      </a:r>
                      <a:endParaRPr lang="zh-CN" altLang="en-US" sz="1100" dirty="0"/>
                    </a:p>
                  </a:txBody>
                  <a:tcPr/>
                </a:tc>
                <a:extLst>
                  <a:ext uri="{0D108BD9-81ED-4DB2-BD59-A6C34878D82A}">
                    <a16:rowId xmlns:a16="http://schemas.microsoft.com/office/drawing/2014/main" val="1166333341"/>
                  </a:ext>
                </a:extLst>
              </a:tr>
            </a:tbl>
          </a:graphicData>
        </a:graphic>
      </p:graphicFrame>
      <p:sp>
        <p:nvSpPr>
          <p:cNvPr id="57" name="TextBox 56">
            <a:extLst>
              <a:ext uri="{FF2B5EF4-FFF2-40B4-BE49-F238E27FC236}">
                <a16:creationId xmlns:a16="http://schemas.microsoft.com/office/drawing/2014/main" id="{9CCC0292-ECD1-4CB4-B3A1-9DB3DCE7CD85}"/>
              </a:ext>
            </a:extLst>
          </p:cNvPr>
          <p:cNvSpPr txBox="1"/>
          <p:nvPr/>
        </p:nvSpPr>
        <p:spPr>
          <a:xfrm>
            <a:off x="10604359" y="6422858"/>
            <a:ext cx="512914"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1800" kern="0" dirty="0">
                <a:ea typeface="Arial Unicode MS" pitchFamily="34" charset="-128"/>
                <a:cs typeface="Arial Unicode MS" pitchFamily="34" charset="-128"/>
              </a:rPr>
              <a:t>men</a:t>
            </a:r>
            <a:endParaRPr lang="zh-CN" altLang="en-US" sz="1800" kern="0" dirty="0" err="1">
              <a:ea typeface="Arial Unicode MS" pitchFamily="34" charset="-128"/>
              <a:cs typeface="Arial Unicode MS" pitchFamily="34" charset="-128"/>
            </a:endParaRPr>
          </a:p>
        </p:txBody>
      </p:sp>
      <p:graphicFrame>
        <p:nvGraphicFramePr>
          <p:cNvPr id="58" name="Table 57">
            <a:extLst>
              <a:ext uri="{FF2B5EF4-FFF2-40B4-BE49-F238E27FC236}">
                <a16:creationId xmlns:a16="http://schemas.microsoft.com/office/drawing/2014/main" id="{8412A4E0-9075-4E4E-8658-23236CA599FA}"/>
              </a:ext>
            </a:extLst>
          </p:cNvPr>
          <p:cNvGraphicFramePr>
            <a:graphicFrameLocks noGrp="1"/>
          </p:cNvGraphicFramePr>
          <p:nvPr>
            <p:extLst>
              <p:ext uri="{D42A27DB-BD31-4B8C-83A1-F6EECF244321}">
                <p14:modId xmlns:p14="http://schemas.microsoft.com/office/powerpoint/2010/main" val="1870859611"/>
              </p:ext>
            </p:extLst>
          </p:nvPr>
        </p:nvGraphicFramePr>
        <p:xfrm>
          <a:off x="11275669" y="6422858"/>
          <a:ext cx="1249180" cy="276999"/>
        </p:xfrm>
        <a:graphic>
          <a:graphicData uri="http://schemas.openxmlformats.org/drawingml/2006/table">
            <a:tbl>
              <a:tblPr firstRow="1" bandRow="1">
                <a:tableStyleId>{5940675A-B579-460E-94D1-54222C63F5DA}</a:tableStyleId>
              </a:tblPr>
              <a:tblGrid>
                <a:gridCol w="312295">
                  <a:extLst>
                    <a:ext uri="{9D8B030D-6E8A-4147-A177-3AD203B41FA5}">
                      <a16:colId xmlns:a16="http://schemas.microsoft.com/office/drawing/2014/main" val="778251664"/>
                    </a:ext>
                  </a:extLst>
                </a:gridCol>
                <a:gridCol w="312295">
                  <a:extLst>
                    <a:ext uri="{9D8B030D-6E8A-4147-A177-3AD203B41FA5}">
                      <a16:colId xmlns:a16="http://schemas.microsoft.com/office/drawing/2014/main" val="1456044166"/>
                    </a:ext>
                  </a:extLst>
                </a:gridCol>
                <a:gridCol w="312295">
                  <a:extLst>
                    <a:ext uri="{9D8B030D-6E8A-4147-A177-3AD203B41FA5}">
                      <a16:colId xmlns:a16="http://schemas.microsoft.com/office/drawing/2014/main" val="3323833796"/>
                    </a:ext>
                  </a:extLst>
                </a:gridCol>
                <a:gridCol w="312295">
                  <a:extLst>
                    <a:ext uri="{9D8B030D-6E8A-4147-A177-3AD203B41FA5}">
                      <a16:colId xmlns:a16="http://schemas.microsoft.com/office/drawing/2014/main" val="1138328348"/>
                    </a:ext>
                  </a:extLst>
                </a:gridCol>
              </a:tblGrid>
              <a:tr h="276999">
                <a:tc>
                  <a:txBody>
                    <a:bodyPr/>
                    <a:lstStyle/>
                    <a:p>
                      <a:r>
                        <a:rPr lang="en-US" altLang="zh-CN" sz="1100" dirty="0"/>
                        <a:t>0</a:t>
                      </a:r>
                      <a:endParaRPr lang="zh-CN" altLang="en-US" sz="1100" dirty="0"/>
                    </a:p>
                  </a:txBody>
                  <a:tcPr/>
                </a:tc>
                <a:tc>
                  <a:txBody>
                    <a:bodyPr/>
                    <a:lstStyle/>
                    <a:p>
                      <a:r>
                        <a:rPr lang="en-US" altLang="zh-CN" sz="1100" dirty="0"/>
                        <a:t>0</a:t>
                      </a:r>
                      <a:endParaRPr lang="zh-CN" altLang="en-US" sz="1100" dirty="0"/>
                    </a:p>
                  </a:txBody>
                  <a:tcPr/>
                </a:tc>
                <a:tc>
                  <a:txBody>
                    <a:bodyPr/>
                    <a:lstStyle/>
                    <a:p>
                      <a:r>
                        <a:rPr lang="en-US" altLang="zh-CN" sz="1100" dirty="0"/>
                        <a:t>0</a:t>
                      </a:r>
                      <a:endParaRPr lang="zh-CN" altLang="en-US" sz="1100" dirty="0"/>
                    </a:p>
                  </a:txBody>
                  <a:tcPr/>
                </a:tc>
                <a:tc>
                  <a:txBody>
                    <a:bodyPr/>
                    <a:lstStyle/>
                    <a:p>
                      <a:r>
                        <a:rPr lang="en-US" altLang="zh-CN" sz="1100" dirty="0"/>
                        <a:t>1</a:t>
                      </a:r>
                      <a:endParaRPr lang="zh-CN" altLang="en-US" sz="1100" dirty="0"/>
                    </a:p>
                  </a:txBody>
                  <a:tcPr/>
                </a:tc>
                <a:extLst>
                  <a:ext uri="{0D108BD9-81ED-4DB2-BD59-A6C34878D82A}">
                    <a16:rowId xmlns:a16="http://schemas.microsoft.com/office/drawing/2014/main" val="1166333341"/>
                  </a:ext>
                </a:extLst>
              </a:tr>
            </a:tbl>
          </a:graphicData>
        </a:graphic>
      </p:graphicFrame>
      <p:cxnSp>
        <p:nvCxnSpPr>
          <p:cNvPr id="63" name="Straight Arrow Connector 62">
            <a:extLst>
              <a:ext uri="{FF2B5EF4-FFF2-40B4-BE49-F238E27FC236}">
                <a16:creationId xmlns:a16="http://schemas.microsoft.com/office/drawing/2014/main" id="{6716C538-4216-409F-B4DC-9E92430EE412}"/>
              </a:ext>
            </a:extLst>
          </p:cNvPr>
          <p:cNvCxnSpPr>
            <a:stCxn id="42" idx="3"/>
            <a:endCxn id="49" idx="1"/>
          </p:cNvCxnSpPr>
          <p:nvPr/>
        </p:nvCxnSpPr>
        <p:spPr>
          <a:xfrm>
            <a:off x="8028595" y="5756020"/>
            <a:ext cx="89758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C139E22-51A3-4D8E-889B-8B7B8BA12BCB}"/>
              </a:ext>
            </a:extLst>
          </p:cNvPr>
          <p:cNvCxnSpPr>
            <a:stCxn id="49" idx="3"/>
            <a:endCxn id="50" idx="1"/>
          </p:cNvCxnSpPr>
          <p:nvPr/>
        </p:nvCxnSpPr>
        <p:spPr>
          <a:xfrm flipV="1">
            <a:off x="10175355" y="4515677"/>
            <a:ext cx="1019225" cy="1240343"/>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2B25B3DB-C80F-4A02-85B8-31231402AA6D}"/>
              </a:ext>
            </a:extLst>
          </p:cNvPr>
          <p:cNvCxnSpPr>
            <a:stCxn id="49" idx="3"/>
            <a:endCxn id="51" idx="1"/>
          </p:cNvCxnSpPr>
          <p:nvPr/>
        </p:nvCxnSpPr>
        <p:spPr>
          <a:xfrm>
            <a:off x="10175355" y="5756020"/>
            <a:ext cx="1019225" cy="14650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A45A9C3E-3B35-47D7-BDB4-A72B9CE5C760}"/>
              </a:ext>
            </a:extLst>
          </p:cNvPr>
          <p:cNvCxnSpPr>
            <a:stCxn id="49" idx="3"/>
            <a:endCxn id="52" idx="1"/>
          </p:cNvCxnSpPr>
          <p:nvPr/>
        </p:nvCxnSpPr>
        <p:spPr>
          <a:xfrm>
            <a:off x="10175355" y="5756020"/>
            <a:ext cx="1019224" cy="1464167"/>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723674F-8048-438B-8761-2240D435BA67}"/>
              </a:ext>
            </a:extLst>
          </p:cNvPr>
          <p:cNvSpPr txBox="1"/>
          <p:nvPr/>
        </p:nvSpPr>
        <p:spPr>
          <a:xfrm>
            <a:off x="3273008" y="3185192"/>
            <a:ext cx="718145" cy="276999"/>
          </a:xfrm>
          <a:prstGeom prst="rect">
            <a:avLst/>
          </a:prstGeom>
        </p:spPr>
        <p:style>
          <a:lnRef idx="2">
            <a:schemeClr val="dk1"/>
          </a:lnRef>
          <a:fillRef idx="1">
            <a:schemeClr val="lt1"/>
          </a:fillRef>
          <a:effectRef idx="0">
            <a:schemeClr val="dk1"/>
          </a:effectRef>
          <a:fontRef idx="minor">
            <a:schemeClr val="dk1"/>
          </a:fontRef>
        </p:style>
        <p:txBody>
          <a:bodyPr wrap="none" lIns="0" tIns="0" rIns="0" bIns="0" rtlCol="0">
            <a:spAutoFit/>
          </a:bodyPr>
          <a:lstStyle/>
          <a:p>
            <a:pPr fontAlgn="base">
              <a:spcBef>
                <a:spcPts val="600"/>
              </a:spcBef>
              <a:spcAft>
                <a:spcPct val="0"/>
              </a:spcAft>
              <a:buClr>
                <a:srgbClr val="F0AB00"/>
              </a:buClr>
              <a:buSzPct val="80000"/>
            </a:pPr>
            <a:r>
              <a:rPr lang="en-US" altLang="zh-CN" sz="1800" kern="0" dirty="0" err="1">
                <a:ea typeface="Arial Unicode MS" pitchFamily="34" charset="-128"/>
                <a:cs typeface="Arial Unicode MS" pitchFamily="34" charset="-128"/>
              </a:rPr>
              <a:t>CBOW</a:t>
            </a:r>
            <a:endParaRPr lang="zh-CN" altLang="en-US" sz="1800" kern="0" dirty="0" err="1">
              <a:ea typeface="Arial Unicode MS" pitchFamily="34" charset="-128"/>
              <a:cs typeface="Arial Unicode MS" pitchFamily="34" charset="-128"/>
            </a:endParaRPr>
          </a:p>
        </p:txBody>
      </p:sp>
      <p:sp>
        <p:nvSpPr>
          <p:cNvPr id="71" name="TextBox 70">
            <a:extLst>
              <a:ext uri="{FF2B5EF4-FFF2-40B4-BE49-F238E27FC236}">
                <a16:creationId xmlns:a16="http://schemas.microsoft.com/office/drawing/2014/main" id="{8C729490-8A90-409D-826C-D71A3C610BDC}"/>
              </a:ext>
            </a:extLst>
          </p:cNvPr>
          <p:cNvSpPr txBox="1"/>
          <p:nvPr/>
        </p:nvSpPr>
        <p:spPr>
          <a:xfrm>
            <a:off x="8832620" y="3185192"/>
            <a:ext cx="1051570" cy="276999"/>
          </a:xfrm>
          <a:prstGeom prst="rect">
            <a:avLst/>
          </a:prstGeom>
        </p:spPr>
        <p:style>
          <a:lnRef idx="2">
            <a:schemeClr val="dk1"/>
          </a:lnRef>
          <a:fillRef idx="1">
            <a:schemeClr val="lt1"/>
          </a:fillRef>
          <a:effectRef idx="0">
            <a:schemeClr val="dk1"/>
          </a:effectRef>
          <a:fontRef idx="minor">
            <a:schemeClr val="dk1"/>
          </a:fontRef>
        </p:style>
        <p:txBody>
          <a:bodyPr wrap="none" lIns="0" tIns="0" rIns="0" bIns="0" rtlCol="0">
            <a:spAutoFit/>
          </a:bodyPr>
          <a:lstStyle/>
          <a:p>
            <a:pPr fontAlgn="base">
              <a:spcBef>
                <a:spcPts val="600"/>
              </a:spcBef>
              <a:spcAft>
                <a:spcPct val="0"/>
              </a:spcAft>
              <a:buClr>
                <a:srgbClr val="F0AB00"/>
              </a:buClr>
              <a:buSzPct val="80000"/>
            </a:pPr>
            <a:r>
              <a:rPr lang="en-US" altLang="zh-CN" sz="1800" kern="0" dirty="0">
                <a:ea typeface="Arial Unicode MS" pitchFamily="34" charset="-128"/>
                <a:cs typeface="Arial Unicode MS" pitchFamily="34" charset="-128"/>
              </a:rPr>
              <a:t>Skip-gram</a:t>
            </a:r>
            <a:endParaRPr lang="zh-CN" altLang="en-US" sz="18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332920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AB0999BB-5CA0-4850-95D4-9F1A47854D5E}"/>
              </a:ext>
            </a:extLst>
          </p:cNvPr>
          <p:cNvSpPr/>
          <p:nvPr/>
        </p:nvSpPr>
        <p:spPr bwMode="gray">
          <a:xfrm>
            <a:off x="6645169" y="1795462"/>
            <a:ext cx="1719340" cy="1517364"/>
          </a:xfrm>
          <a:prstGeom prst="round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altLang="zh-CN" sz="1800" b="0" i="0" u="none" strike="noStrike" kern="0" cap="none" spc="0" normalizeH="0" baseline="0" noProof="0" dirty="0">
                <a:ln>
                  <a:noFill/>
                </a:ln>
                <a:effectLst/>
                <a:uLnTx/>
                <a:uFillTx/>
                <a:ea typeface="Arial Unicode MS" pitchFamily="34" charset="-128"/>
                <a:cs typeface="Arial Unicode MS" pitchFamily="34" charset="-128"/>
              </a:rPr>
              <a:t>Hidden-layer</a:t>
            </a:r>
            <a:endParaRPr kumimoji="0" lang="zh-CN" alt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graphicFrame>
        <p:nvGraphicFramePr>
          <p:cNvPr id="7" name="Table 6">
            <a:extLst>
              <a:ext uri="{FF2B5EF4-FFF2-40B4-BE49-F238E27FC236}">
                <a16:creationId xmlns:a16="http://schemas.microsoft.com/office/drawing/2014/main" id="{3C8C2EF3-BE82-471E-848C-E72502E055E3}"/>
              </a:ext>
            </a:extLst>
          </p:cNvPr>
          <p:cNvGraphicFramePr>
            <a:graphicFrameLocks noGrp="1"/>
          </p:cNvGraphicFramePr>
          <p:nvPr>
            <p:extLst>
              <p:ext uri="{D42A27DB-BD31-4B8C-83A1-F6EECF244321}">
                <p14:modId xmlns:p14="http://schemas.microsoft.com/office/powerpoint/2010/main" val="3351629533"/>
              </p:ext>
            </p:extLst>
          </p:nvPr>
        </p:nvGraphicFramePr>
        <p:xfrm>
          <a:off x="6258157" y="4544378"/>
          <a:ext cx="2493363" cy="1889760"/>
        </p:xfrm>
        <a:graphic>
          <a:graphicData uri="http://schemas.openxmlformats.org/drawingml/2006/table">
            <a:tbl>
              <a:tblPr firstRow="1" bandRow="1">
                <a:tableStyleId>{5940675A-B579-460E-94D1-54222C63F5DA}</a:tableStyleId>
              </a:tblPr>
              <a:tblGrid>
                <a:gridCol w="831121">
                  <a:extLst>
                    <a:ext uri="{9D8B030D-6E8A-4147-A177-3AD203B41FA5}">
                      <a16:colId xmlns:a16="http://schemas.microsoft.com/office/drawing/2014/main" val="3660010984"/>
                    </a:ext>
                  </a:extLst>
                </a:gridCol>
                <a:gridCol w="831121">
                  <a:extLst>
                    <a:ext uri="{9D8B030D-6E8A-4147-A177-3AD203B41FA5}">
                      <a16:colId xmlns:a16="http://schemas.microsoft.com/office/drawing/2014/main" val="1809501815"/>
                    </a:ext>
                  </a:extLst>
                </a:gridCol>
                <a:gridCol w="831121">
                  <a:extLst>
                    <a:ext uri="{9D8B030D-6E8A-4147-A177-3AD203B41FA5}">
                      <a16:colId xmlns:a16="http://schemas.microsoft.com/office/drawing/2014/main" val="863501991"/>
                    </a:ext>
                  </a:extLst>
                </a:gridCol>
              </a:tblGrid>
              <a:tr h="370840">
                <a:tc>
                  <a:txBody>
                    <a:bodyPr/>
                    <a:lstStyle/>
                    <a:p>
                      <a:r>
                        <a:rPr lang="en-US" altLang="zh-CN" dirty="0"/>
                        <a:t>1</a:t>
                      </a:r>
                      <a:endParaRPr lang="zh-CN" altLang="en-US" dirty="0"/>
                    </a:p>
                  </a:txBody>
                  <a:tcPr/>
                </a:tc>
                <a:tc>
                  <a:txBody>
                    <a:bodyPr/>
                    <a:lstStyle/>
                    <a:p>
                      <a:r>
                        <a:rPr lang="en-US" altLang="zh-CN" dirty="0"/>
                        <a:t>8</a:t>
                      </a:r>
                      <a:endParaRPr lang="zh-CN" altLang="en-US" dirty="0"/>
                    </a:p>
                  </a:txBody>
                  <a:tcPr/>
                </a:tc>
                <a:tc>
                  <a:txBody>
                    <a:bodyPr/>
                    <a:lstStyle/>
                    <a:p>
                      <a:r>
                        <a:rPr lang="en-US" altLang="zh-CN" dirty="0"/>
                        <a:t>9</a:t>
                      </a:r>
                      <a:endParaRPr lang="zh-CN" altLang="en-US" dirty="0"/>
                    </a:p>
                  </a:txBody>
                  <a:tcPr/>
                </a:tc>
                <a:extLst>
                  <a:ext uri="{0D108BD9-81ED-4DB2-BD59-A6C34878D82A}">
                    <a16:rowId xmlns:a16="http://schemas.microsoft.com/office/drawing/2014/main" val="771221127"/>
                  </a:ext>
                </a:extLst>
              </a:tr>
              <a:tr h="370840">
                <a:tc>
                  <a:txBody>
                    <a:bodyPr/>
                    <a:lstStyle/>
                    <a:p>
                      <a:r>
                        <a:rPr lang="en-US" altLang="zh-CN" dirty="0"/>
                        <a:t>2</a:t>
                      </a:r>
                      <a:endParaRPr lang="zh-CN" altLang="en-US" dirty="0"/>
                    </a:p>
                  </a:txBody>
                  <a:tcPr/>
                </a:tc>
                <a:tc>
                  <a:txBody>
                    <a:bodyPr/>
                    <a:lstStyle/>
                    <a:p>
                      <a:r>
                        <a:rPr lang="en-US" altLang="zh-CN" dirty="0"/>
                        <a:t>7</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2924860956"/>
                  </a:ext>
                </a:extLst>
              </a:tr>
              <a:tr h="370840">
                <a:tc>
                  <a:txBody>
                    <a:bodyPr/>
                    <a:lstStyle/>
                    <a:p>
                      <a:r>
                        <a:rPr lang="en-US" altLang="zh-CN" dirty="0"/>
                        <a:t>3</a:t>
                      </a:r>
                      <a:endParaRPr lang="zh-CN" altLang="en-US" dirty="0"/>
                    </a:p>
                  </a:txBody>
                  <a:tcPr/>
                </a:tc>
                <a:tc>
                  <a:txBody>
                    <a:bodyPr/>
                    <a:lstStyle/>
                    <a:p>
                      <a:r>
                        <a:rPr lang="en-US" altLang="zh-CN" dirty="0"/>
                        <a:t>6</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704489193"/>
                  </a:ext>
                </a:extLst>
              </a:tr>
              <a:tr h="370840">
                <a:tc>
                  <a:txBody>
                    <a:bodyPr/>
                    <a:lstStyle/>
                    <a:p>
                      <a:r>
                        <a:rPr lang="en-US" altLang="zh-CN" dirty="0"/>
                        <a:t>4</a:t>
                      </a:r>
                      <a:endParaRPr lang="zh-CN" altLang="en-US" dirty="0"/>
                    </a:p>
                  </a:txBody>
                  <a:tcPr/>
                </a:tc>
                <a:tc>
                  <a:txBody>
                    <a:bodyPr/>
                    <a:lstStyle/>
                    <a:p>
                      <a:r>
                        <a:rPr lang="en-US" altLang="zh-CN" dirty="0"/>
                        <a:t>5</a:t>
                      </a:r>
                      <a:endParaRPr lang="zh-CN" altLang="en-US" dirty="0"/>
                    </a:p>
                  </a:txBody>
                  <a:tcPr/>
                </a:tc>
                <a:tc>
                  <a:txBody>
                    <a:bodyPr/>
                    <a:lstStyle/>
                    <a:p>
                      <a:r>
                        <a:rPr lang="en-US" altLang="zh-CN" dirty="0"/>
                        <a:t>2</a:t>
                      </a:r>
                      <a:endParaRPr lang="zh-CN" altLang="en-US" dirty="0"/>
                    </a:p>
                  </a:txBody>
                  <a:tcPr/>
                </a:tc>
                <a:extLst>
                  <a:ext uri="{0D108BD9-81ED-4DB2-BD59-A6C34878D82A}">
                    <a16:rowId xmlns:a16="http://schemas.microsoft.com/office/drawing/2014/main" val="381108101"/>
                  </a:ext>
                </a:extLst>
              </a:tr>
            </a:tbl>
          </a:graphicData>
        </a:graphic>
      </p:graphicFrame>
      <p:cxnSp>
        <p:nvCxnSpPr>
          <p:cNvPr id="9" name="Straight Arrow Connector 8">
            <a:extLst>
              <a:ext uri="{FF2B5EF4-FFF2-40B4-BE49-F238E27FC236}">
                <a16:creationId xmlns:a16="http://schemas.microsoft.com/office/drawing/2014/main" id="{D8A840A6-8D68-43F3-8AF2-5A4DC7AC2187}"/>
              </a:ext>
            </a:extLst>
          </p:cNvPr>
          <p:cNvCxnSpPr>
            <a:stCxn id="4" idx="2"/>
            <a:endCxn id="7" idx="0"/>
          </p:cNvCxnSpPr>
          <p:nvPr/>
        </p:nvCxnSpPr>
        <p:spPr>
          <a:xfrm flipH="1">
            <a:off x="7504838" y="3312826"/>
            <a:ext cx="1" cy="1231552"/>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3679D3B-9F15-401C-AE99-BCAB21922964}"/>
              </a:ext>
            </a:extLst>
          </p:cNvPr>
          <p:cNvSpPr txBox="1"/>
          <p:nvPr/>
        </p:nvSpPr>
        <p:spPr>
          <a:xfrm flipH="1">
            <a:off x="415972" y="1593732"/>
            <a:ext cx="2232786"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1800" kern="0" dirty="0">
                <a:ea typeface="Arial Unicode MS" pitchFamily="34" charset="-128"/>
                <a:cs typeface="Arial Unicode MS" pitchFamily="34" charset="-128"/>
              </a:rPr>
              <a:t>You are</a:t>
            </a:r>
            <a:r>
              <a:rPr lang="zh-CN" altLang="en-US" sz="1800" kern="0" dirty="0">
                <a:ea typeface="Arial Unicode MS" pitchFamily="34" charset="-128"/>
                <a:cs typeface="Arial Unicode MS" pitchFamily="34" charset="-128"/>
              </a:rPr>
              <a:t> </a:t>
            </a:r>
            <a:r>
              <a:rPr lang="en-US" altLang="zh-CN" sz="1800" kern="0" dirty="0">
                <a:ea typeface="Arial Unicode MS" pitchFamily="34" charset="-128"/>
                <a:cs typeface="Arial Unicode MS" pitchFamily="34" charset="-128"/>
              </a:rPr>
              <a:t>good</a:t>
            </a:r>
            <a:r>
              <a:rPr lang="zh-CN" altLang="en-US" sz="1800" kern="0" dirty="0">
                <a:ea typeface="Arial Unicode MS" pitchFamily="34" charset="-128"/>
                <a:cs typeface="Arial Unicode MS" pitchFamily="34" charset="-128"/>
              </a:rPr>
              <a:t> </a:t>
            </a:r>
            <a:r>
              <a:rPr lang="en-US" altLang="zh-CN" sz="1800" kern="0" dirty="0">
                <a:ea typeface="Arial Unicode MS" pitchFamily="34" charset="-128"/>
                <a:cs typeface="Arial Unicode MS" pitchFamily="34" charset="-128"/>
              </a:rPr>
              <a:t>men</a:t>
            </a:r>
            <a:endParaRPr lang="zh-CN" altLang="en-US" sz="1800" kern="0" dirty="0" err="1">
              <a:ea typeface="Arial Unicode MS" pitchFamily="34" charset="-128"/>
              <a:cs typeface="Arial Unicode MS" pitchFamily="34" charset="-128"/>
            </a:endParaRPr>
          </a:p>
        </p:txBody>
      </p:sp>
      <p:sp>
        <p:nvSpPr>
          <p:cNvPr id="11" name="TextBox 10">
            <a:extLst>
              <a:ext uri="{FF2B5EF4-FFF2-40B4-BE49-F238E27FC236}">
                <a16:creationId xmlns:a16="http://schemas.microsoft.com/office/drawing/2014/main" id="{9E49964C-51A4-4F7E-B1B6-CB1B64BECEA2}"/>
              </a:ext>
            </a:extLst>
          </p:cNvPr>
          <p:cNvSpPr txBox="1"/>
          <p:nvPr/>
        </p:nvSpPr>
        <p:spPr>
          <a:xfrm>
            <a:off x="4108054" y="1550373"/>
            <a:ext cx="449705"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1800" kern="0" dirty="0">
                <a:ea typeface="Arial Unicode MS" pitchFamily="34" charset="-128"/>
                <a:cs typeface="Arial Unicode MS" pitchFamily="34" charset="-128"/>
              </a:rPr>
              <a:t>You</a:t>
            </a:r>
            <a:endParaRPr lang="zh-CN" altLang="en-US" sz="1800" kern="0" dirty="0" err="1">
              <a:ea typeface="Arial Unicode MS" pitchFamily="34" charset="-128"/>
              <a:cs typeface="Arial Unicode MS" pitchFamily="34" charset="-128"/>
            </a:endParaRPr>
          </a:p>
        </p:txBody>
      </p:sp>
      <p:graphicFrame>
        <p:nvGraphicFramePr>
          <p:cNvPr id="12" name="Table 11">
            <a:extLst>
              <a:ext uri="{FF2B5EF4-FFF2-40B4-BE49-F238E27FC236}">
                <a16:creationId xmlns:a16="http://schemas.microsoft.com/office/drawing/2014/main" id="{5779C03C-FB3E-4DA4-AD7C-793DE49DF395}"/>
              </a:ext>
            </a:extLst>
          </p:cNvPr>
          <p:cNvGraphicFramePr>
            <a:graphicFrameLocks noGrp="1"/>
          </p:cNvGraphicFramePr>
          <p:nvPr>
            <p:extLst>
              <p:ext uri="{D42A27DB-BD31-4B8C-83A1-F6EECF244321}">
                <p14:modId xmlns:p14="http://schemas.microsoft.com/office/powerpoint/2010/main" val="1911297143"/>
              </p:ext>
            </p:extLst>
          </p:nvPr>
        </p:nvGraphicFramePr>
        <p:xfrm>
          <a:off x="4716155" y="1550373"/>
          <a:ext cx="1249180" cy="276999"/>
        </p:xfrm>
        <a:graphic>
          <a:graphicData uri="http://schemas.openxmlformats.org/drawingml/2006/table">
            <a:tbl>
              <a:tblPr firstRow="1" bandRow="1">
                <a:tableStyleId>{5940675A-B579-460E-94D1-54222C63F5DA}</a:tableStyleId>
              </a:tblPr>
              <a:tblGrid>
                <a:gridCol w="312295">
                  <a:extLst>
                    <a:ext uri="{9D8B030D-6E8A-4147-A177-3AD203B41FA5}">
                      <a16:colId xmlns:a16="http://schemas.microsoft.com/office/drawing/2014/main" val="778251664"/>
                    </a:ext>
                  </a:extLst>
                </a:gridCol>
                <a:gridCol w="312295">
                  <a:extLst>
                    <a:ext uri="{9D8B030D-6E8A-4147-A177-3AD203B41FA5}">
                      <a16:colId xmlns:a16="http://schemas.microsoft.com/office/drawing/2014/main" val="1456044166"/>
                    </a:ext>
                  </a:extLst>
                </a:gridCol>
                <a:gridCol w="312295">
                  <a:extLst>
                    <a:ext uri="{9D8B030D-6E8A-4147-A177-3AD203B41FA5}">
                      <a16:colId xmlns:a16="http://schemas.microsoft.com/office/drawing/2014/main" val="3323833796"/>
                    </a:ext>
                  </a:extLst>
                </a:gridCol>
                <a:gridCol w="312295">
                  <a:extLst>
                    <a:ext uri="{9D8B030D-6E8A-4147-A177-3AD203B41FA5}">
                      <a16:colId xmlns:a16="http://schemas.microsoft.com/office/drawing/2014/main" val="1138328348"/>
                    </a:ext>
                  </a:extLst>
                </a:gridCol>
              </a:tblGrid>
              <a:tr h="276999">
                <a:tc>
                  <a:txBody>
                    <a:bodyPr/>
                    <a:lstStyle/>
                    <a:p>
                      <a:r>
                        <a:rPr lang="en-US" altLang="zh-CN" sz="1100" dirty="0"/>
                        <a:t>1</a:t>
                      </a:r>
                      <a:endParaRPr lang="zh-CN" altLang="en-US" sz="1100" dirty="0"/>
                    </a:p>
                  </a:txBody>
                  <a:tcPr/>
                </a:tc>
                <a:tc>
                  <a:txBody>
                    <a:bodyPr/>
                    <a:lstStyle/>
                    <a:p>
                      <a:r>
                        <a:rPr lang="en-US" altLang="zh-CN" sz="1100" dirty="0"/>
                        <a:t>0</a:t>
                      </a:r>
                      <a:endParaRPr lang="zh-CN" altLang="en-US" sz="1100" dirty="0"/>
                    </a:p>
                  </a:txBody>
                  <a:tcPr/>
                </a:tc>
                <a:tc>
                  <a:txBody>
                    <a:bodyPr/>
                    <a:lstStyle/>
                    <a:p>
                      <a:r>
                        <a:rPr lang="en-US" altLang="zh-CN" sz="1100" dirty="0"/>
                        <a:t>0</a:t>
                      </a:r>
                      <a:endParaRPr lang="zh-CN" altLang="en-US" sz="1100" dirty="0"/>
                    </a:p>
                  </a:txBody>
                  <a:tcPr/>
                </a:tc>
                <a:tc>
                  <a:txBody>
                    <a:bodyPr/>
                    <a:lstStyle/>
                    <a:p>
                      <a:r>
                        <a:rPr lang="en-US" altLang="zh-CN" sz="1100" dirty="0"/>
                        <a:t>0</a:t>
                      </a:r>
                      <a:endParaRPr lang="zh-CN" altLang="en-US" sz="1100" dirty="0"/>
                    </a:p>
                  </a:txBody>
                  <a:tcPr/>
                </a:tc>
                <a:extLst>
                  <a:ext uri="{0D108BD9-81ED-4DB2-BD59-A6C34878D82A}">
                    <a16:rowId xmlns:a16="http://schemas.microsoft.com/office/drawing/2014/main" val="1166333341"/>
                  </a:ext>
                </a:extLst>
              </a:tr>
            </a:tbl>
          </a:graphicData>
        </a:graphic>
      </p:graphicFrame>
      <p:sp>
        <p:nvSpPr>
          <p:cNvPr id="13" name="TextBox 12">
            <a:extLst>
              <a:ext uri="{FF2B5EF4-FFF2-40B4-BE49-F238E27FC236}">
                <a16:creationId xmlns:a16="http://schemas.microsoft.com/office/drawing/2014/main" id="{0D177635-E249-49C3-BF99-317C01967B5E}"/>
              </a:ext>
            </a:extLst>
          </p:cNvPr>
          <p:cNvSpPr txBox="1"/>
          <p:nvPr/>
        </p:nvSpPr>
        <p:spPr>
          <a:xfrm>
            <a:off x="4108054" y="1961853"/>
            <a:ext cx="449705"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1800" kern="0" dirty="0">
                <a:ea typeface="Arial Unicode MS" pitchFamily="34" charset="-128"/>
                <a:cs typeface="Arial Unicode MS" pitchFamily="34" charset="-128"/>
              </a:rPr>
              <a:t>are</a:t>
            </a:r>
            <a:endParaRPr lang="zh-CN" altLang="en-US" sz="1800" kern="0" dirty="0" err="1">
              <a:ea typeface="Arial Unicode MS" pitchFamily="34" charset="-128"/>
              <a:cs typeface="Arial Unicode MS" pitchFamily="34" charset="-128"/>
            </a:endParaRPr>
          </a:p>
        </p:txBody>
      </p:sp>
      <p:graphicFrame>
        <p:nvGraphicFramePr>
          <p:cNvPr id="14" name="Table 13">
            <a:extLst>
              <a:ext uri="{FF2B5EF4-FFF2-40B4-BE49-F238E27FC236}">
                <a16:creationId xmlns:a16="http://schemas.microsoft.com/office/drawing/2014/main" id="{6F119854-7682-43F1-9985-6D8E6AF618AA}"/>
              </a:ext>
            </a:extLst>
          </p:cNvPr>
          <p:cNvGraphicFramePr>
            <a:graphicFrameLocks noGrp="1"/>
          </p:cNvGraphicFramePr>
          <p:nvPr>
            <p:extLst>
              <p:ext uri="{D42A27DB-BD31-4B8C-83A1-F6EECF244321}">
                <p14:modId xmlns:p14="http://schemas.microsoft.com/office/powerpoint/2010/main" val="108379017"/>
              </p:ext>
            </p:extLst>
          </p:nvPr>
        </p:nvGraphicFramePr>
        <p:xfrm>
          <a:off x="4716155" y="1961853"/>
          <a:ext cx="1249180" cy="276999"/>
        </p:xfrm>
        <a:graphic>
          <a:graphicData uri="http://schemas.openxmlformats.org/drawingml/2006/table">
            <a:tbl>
              <a:tblPr firstRow="1" bandRow="1">
                <a:tableStyleId>{5940675A-B579-460E-94D1-54222C63F5DA}</a:tableStyleId>
              </a:tblPr>
              <a:tblGrid>
                <a:gridCol w="312295">
                  <a:extLst>
                    <a:ext uri="{9D8B030D-6E8A-4147-A177-3AD203B41FA5}">
                      <a16:colId xmlns:a16="http://schemas.microsoft.com/office/drawing/2014/main" val="778251664"/>
                    </a:ext>
                  </a:extLst>
                </a:gridCol>
                <a:gridCol w="312295">
                  <a:extLst>
                    <a:ext uri="{9D8B030D-6E8A-4147-A177-3AD203B41FA5}">
                      <a16:colId xmlns:a16="http://schemas.microsoft.com/office/drawing/2014/main" val="1456044166"/>
                    </a:ext>
                  </a:extLst>
                </a:gridCol>
                <a:gridCol w="312295">
                  <a:extLst>
                    <a:ext uri="{9D8B030D-6E8A-4147-A177-3AD203B41FA5}">
                      <a16:colId xmlns:a16="http://schemas.microsoft.com/office/drawing/2014/main" val="3323833796"/>
                    </a:ext>
                  </a:extLst>
                </a:gridCol>
                <a:gridCol w="312295">
                  <a:extLst>
                    <a:ext uri="{9D8B030D-6E8A-4147-A177-3AD203B41FA5}">
                      <a16:colId xmlns:a16="http://schemas.microsoft.com/office/drawing/2014/main" val="1138328348"/>
                    </a:ext>
                  </a:extLst>
                </a:gridCol>
              </a:tblGrid>
              <a:tr h="276999">
                <a:tc>
                  <a:txBody>
                    <a:bodyPr/>
                    <a:lstStyle/>
                    <a:p>
                      <a:r>
                        <a:rPr lang="en-US" altLang="zh-CN" sz="1100" dirty="0"/>
                        <a:t>0</a:t>
                      </a:r>
                      <a:endParaRPr lang="zh-CN" altLang="en-US" sz="1100" dirty="0"/>
                    </a:p>
                  </a:txBody>
                  <a:tcPr/>
                </a:tc>
                <a:tc>
                  <a:txBody>
                    <a:bodyPr/>
                    <a:lstStyle/>
                    <a:p>
                      <a:r>
                        <a:rPr lang="en-US" altLang="zh-CN" sz="1100" dirty="0"/>
                        <a:t>1</a:t>
                      </a:r>
                      <a:endParaRPr lang="zh-CN" altLang="en-US" sz="1100" dirty="0"/>
                    </a:p>
                  </a:txBody>
                  <a:tcPr/>
                </a:tc>
                <a:tc>
                  <a:txBody>
                    <a:bodyPr/>
                    <a:lstStyle/>
                    <a:p>
                      <a:r>
                        <a:rPr lang="en-US" altLang="zh-CN" sz="1100" dirty="0"/>
                        <a:t>0</a:t>
                      </a:r>
                      <a:endParaRPr lang="zh-CN" altLang="en-US" sz="1100" dirty="0"/>
                    </a:p>
                  </a:txBody>
                  <a:tcPr/>
                </a:tc>
                <a:tc>
                  <a:txBody>
                    <a:bodyPr/>
                    <a:lstStyle/>
                    <a:p>
                      <a:r>
                        <a:rPr lang="en-US" altLang="zh-CN" sz="1100" dirty="0"/>
                        <a:t>0</a:t>
                      </a:r>
                      <a:endParaRPr lang="zh-CN" altLang="en-US" sz="1100" dirty="0"/>
                    </a:p>
                  </a:txBody>
                  <a:tcPr/>
                </a:tc>
                <a:extLst>
                  <a:ext uri="{0D108BD9-81ED-4DB2-BD59-A6C34878D82A}">
                    <a16:rowId xmlns:a16="http://schemas.microsoft.com/office/drawing/2014/main" val="1166333341"/>
                  </a:ext>
                </a:extLst>
              </a:tr>
            </a:tbl>
          </a:graphicData>
        </a:graphic>
      </p:graphicFrame>
      <p:sp>
        <p:nvSpPr>
          <p:cNvPr id="15" name="TextBox 14">
            <a:extLst>
              <a:ext uri="{FF2B5EF4-FFF2-40B4-BE49-F238E27FC236}">
                <a16:creationId xmlns:a16="http://schemas.microsoft.com/office/drawing/2014/main" id="{536244E5-A81A-4F86-90D8-9DB0546D18ED}"/>
              </a:ext>
            </a:extLst>
          </p:cNvPr>
          <p:cNvSpPr txBox="1"/>
          <p:nvPr/>
        </p:nvSpPr>
        <p:spPr>
          <a:xfrm>
            <a:off x="4044845" y="2373333"/>
            <a:ext cx="512914"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1800" kern="0" dirty="0">
                <a:ea typeface="Arial Unicode MS" pitchFamily="34" charset="-128"/>
                <a:cs typeface="Arial Unicode MS" pitchFamily="34" charset="-128"/>
              </a:rPr>
              <a:t>good</a:t>
            </a:r>
            <a:endParaRPr lang="zh-CN" altLang="en-US" sz="1800" kern="0" dirty="0" err="1">
              <a:ea typeface="Arial Unicode MS" pitchFamily="34" charset="-128"/>
              <a:cs typeface="Arial Unicode MS" pitchFamily="34" charset="-128"/>
            </a:endParaRPr>
          </a:p>
        </p:txBody>
      </p:sp>
      <p:graphicFrame>
        <p:nvGraphicFramePr>
          <p:cNvPr id="16" name="Table 15">
            <a:extLst>
              <a:ext uri="{FF2B5EF4-FFF2-40B4-BE49-F238E27FC236}">
                <a16:creationId xmlns:a16="http://schemas.microsoft.com/office/drawing/2014/main" id="{ED9F47AE-FA3B-48E2-B258-C84C197359F7}"/>
              </a:ext>
            </a:extLst>
          </p:cNvPr>
          <p:cNvGraphicFramePr>
            <a:graphicFrameLocks noGrp="1"/>
          </p:cNvGraphicFramePr>
          <p:nvPr>
            <p:extLst>
              <p:ext uri="{D42A27DB-BD31-4B8C-83A1-F6EECF244321}">
                <p14:modId xmlns:p14="http://schemas.microsoft.com/office/powerpoint/2010/main" val="1129233571"/>
              </p:ext>
            </p:extLst>
          </p:nvPr>
        </p:nvGraphicFramePr>
        <p:xfrm>
          <a:off x="4716155" y="2373333"/>
          <a:ext cx="1249180" cy="276999"/>
        </p:xfrm>
        <a:graphic>
          <a:graphicData uri="http://schemas.openxmlformats.org/drawingml/2006/table">
            <a:tbl>
              <a:tblPr firstRow="1" bandRow="1">
                <a:tableStyleId>{5940675A-B579-460E-94D1-54222C63F5DA}</a:tableStyleId>
              </a:tblPr>
              <a:tblGrid>
                <a:gridCol w="312295">
                  <a:extLst>
                    <a:ext uri="{9D8B030D-6E8A-4147-A177-3AD203B41FA5}">
                      <a16:colId xmlns:a16="http://schemas.microsoft.com/office/drawing/2014/main" val="778251664"/>
                    </a:ext>
                  </a:extLst>
                </a:gridCol>
                <a:gridCol w="312295">
                  <a:extLst>
                    <a:ext uri="{9D8B030D-6E8A-4147-A177-3AD203B41FA5}">
                      <a16:colId xmlns:a16="http://schemas.microsoft.com/office/drawing/2014/main" val="1456044166"/>
                    </a:ext>
                  </a:extLst>
                </a:gridCol>
                <a:gridCol w="312295">
                  <a:extLst>
                    <a:ext uri="{9D8B030D-6E8A-4147-A177-3AD203B41FA5}">
                      <a16:colId xmlns:a16="http://schemas.microsoft.com/office/drawing/2014/main" val="3323833796"/>
                    </a:ext>
                  </a:extLst>
                </a:gridCol>
                <a:gridCol w="312295">
                  <a:extLst>
                    <a:ext uri="{9D8B030D-6E8A-4147-A177-3AD203B41FA5}">
                      <a16:colId xmlns:a16="http://schemas.microsoft.com/office/drawing/2014/main" val="1138328348"/>
                    </a:ext>
                  </a:extLst>
                </a:gridCol>
              </a:tblGrid>
              <a:tr h="276999">
                <a:tc>
                  <a:txBody>
                    <a:bodyPr/>
                    <a:lstStyle/>
                    <a:p>
                      <a:r>
                        <a:rPr lang="en-US" altLang="zh-CN" sz="1100" dirty="0"/>
                        <a:t>0</a:t>
                      </a:r>
                      <a:endParaRPr lang="zh-CN" altLang="en-US" sz="1100" dirty="0"/>
                    </a:p>
                  </a:txBody>
                  <a:tcPr/>
                </a:tc>
                <a:tc>
                  <a:txBody>
                    <a:bodyPr/>
                    <a:lstStyle/>
                    <a:p>
                      <a:r>
                        <a:rPr lang="en-US" altLang="zh-CN" sz="1100" dirty="0"/>
                        <a:t>0</a:t>
                      </a:r>
                      <a:endParaRPr lang="zh-CN" altLang="en-US" sz="1100" dirty="0"/>
                    </a:p>
                  </a:txBody>
                  <a:tcPr/>
                </a:tc>
                <a:tc>
                  <a:txBody>
                    <a:bodyPr/>
                    <a:lstStyle/>
                    <a:p>
                      <a:r>
                        <a:rPr lang="en-US" altLang="zh-CN" sz="1100" dirty="0"/>
                        <a:t>1</a:t>
                      </a:r>
                      <a:endParaRPr lang="zh-CN" altLang="en-US" sz="1100" dirty="0"/>
                    </a:p>
                  </a:txBody>
                  <a:tcPr/>
                </a:tc>
                <a:tc>
                  <a:txBody>
                    <a:bodyPr/>
                    <a:lstStyle/>
                    <a:p>
                      <a:r>
                        <a:rPr lang="en-US" altLang="zh-CN" sz="1100" dirty="0"/>
                        <a:t>0</a:t>
                      </a:r>
                      <a:endParaRPr lang="zh-CN" altLang="en-US" sz="1100" dirty="0"/>
                    </a:p>
                  </a:txBody>
                  <a:tcPr/>
                </a:tc>
                <a:extLst>
                  <a:ext uri="{0D108BD9-81ED-4DB2-BD59-A6C34878D82A}">
                    <a16:rowId xmlns:a16="http://schemas.microsoft.com/office/drawing/2014/main" val="1166333341"/>
                  </a:ext>
                </a:extLst>
              </a:tr>
            </a:tbl>
          </a:graphicData>
        </a:graphic>
      </p:graphicFrame>
      <p:sp>
        <p:nvSpPr>
          <p:cNvPr id="17" name="TextBox 16">
            <a:extLst>
              <a:ext uri="{FF2B5EF4-FFF2-40B4-BE49-F238E27FC236}">
                <a16:creationId xmlns:a16="http://schemas.microsoft.com/office/drawing/2014/main" id="{A01C7DEC-EEB5-4FDA-A08F-E5007528906E}"/>
              </a:ext>
            </a:extLst>
          </p:cNvPr>
          <p:cNvSpPr txBox="1"/>
          <p:nvPr/>
        </p:nvSpPr>
        <p:spPr>
          <a:xfrm>
            <a:off x="4044845" y="2784813"/>
            <a:ext cx="512914"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1800" kern="0" dirty="0">
                <a:ea typeface="Arial Unicode MS" pitchFamily="34" charset="-128"/>
                <a:cs typeface="Arial Unicode MS" pitchFamily="34" charset="-128"/>
              </a:rPr>
              <a:t>men</a:t>
            </a:r>
            <a:endParaRPr lang="zh-CN" altLang="en-US" sz="1800" kern="0" dirty="0" err="1">
              <a:ea typeface="Arial Unicode MS" pitchFamily="34" charset="-128"/>
              <a:cs typeface="Arial Unicode MS" pitchFamily="34" charset="-128"/>
            </a:endParaRPr>
          </a:p>
        </p:txBody>
      </p:sp>
      <p:graphicFrame>
        <p:nvGraphicFramePr>
          <p:cNvPr id="18" name="Table 17">
            <a:extLst>
              <a:ext uri="{FF2B5EF4-FFF2-40B4-BE49-F238E27FC236}">
                <a16:creationId xmlns:a16="http://schemas.microsoft.com/office/drawing/2014/main" id="{E0326D81-5ABF-4FA8-A0FF-139B5364BA26}"/>
              </a:ext>
            </a:extLst>
          </p:cNvPr>
          <p:cNvGraphicFramePr>
            <a:graphicFrameLocks noGrp="1"/>
          </p:cNvGraphicFramePr>
          <p:nvPr>
            <p:extLst>
              <p:ext uri="{D42A27DB-BD31-4B8C-83A1-F6EECF244321}">
                <p14:modId xmlns:p14="http://schemas.microsoft.com/office/powerpoint/2010/main" val="150117414"/>
              </p:ext>
            </p:extLst>
          </p:nvPr>
        </p:nvGraphicFramePr>
        <p:xfrm>
          <a:off x="4716155" y="2784813"/>
          <a:ext cx="1249180" cy="276999"/>
        </p:xfrm>
        <a:graphic>
          <a:graphicData uri="http://schemas.openxmlformats.org/drawingml/2006/table">
            <a:tbl>
              <a:tblPr firstRow="1" bandRow="1">
                <a:tableStyleId>{5940675A-B579-460E-94D1-54222C63F5DA}</a:tableStyleId>
              </a:tblPr>
              <a:tblGrid>
                <a:gridCol w="312295">
                  <a:extLst>
                    <a:ext uri="{9D8B030D-6E8A-4147-A177-3AD203B41FA5}">
                      <a16:colId xmlns:a16="http://schemas.microsoft.com/office/drawing/2014/main" val="778251664"/>
                    </a:ext>
                  </a:extLst>
                </a:gridCol>
                <a:gridCol w="312295">
                  <a:extLst>
                    <a:ext uri="{9D8B030D-6E8A-4147-A177-3AD203B41FA5}">
                      <a16:colId xmlns:a16="http://schemas.microsoft.com/office/drawing/2014/main" val="1456044166"/>
                    </a:ext>
                  </a:extLst>
                </a:gridCol>
                <a:gridCol w="312295">
                  <a:extLst>
                    <a:ext uri="{9D8B030D-6E8A-4147-A177-3AD203B41FA5}">
                      <a16:colId xmlns:a16="http://schemas.microsoft.com/office/drawing/2014/main" val="3323833796"/>
                    </a:ext>
                  </a:extLst>
                </a:gridCol>
                <a:gridCol w="312295">
                  <a:extLst>
                    <a:ext uri="{9D8B030D-6E8A-4147-A177-3AD203B41FA5}">
                      <a16:colId xmlns:a16="http://schemas.microsoft.com/office/drawing/2014/main" val="1138328348"/>
                    </a:ext>
                  </a:extLst>
                </a:gridCol>
              </a:tblGrid>
              <a:tr h="276999">
                <a:tc>
                  <a:txBody>
                    <a:bodyPr/>
                    <a:lstStyle/>
                    <a:p>
                      <a:r>
                        <a:rPr lang="en-US" altLang="zh-CN" sz="1100" dirty="0"/>
                        <a:t>0</a:t>
                      </a:r>
                      <a:endParaRPr lang="zh-CN" altLang="en-US" sz="1100" dirty="0"/>
                    </a:p>
                  </a:txBody>
                  <a:tcPr/>
                </a:tc>
                <a:tc>
                  <a:txBody>
                    <a:bodyPr/>
                    <a:lstStyle/>
                    <a:p>
                      <a:r>
                        <a:rPr lang="en-US" altLang="zh-CN" sz="1100" dirty="0"/>
                        <a:t>0</a:t>
                      </a:r>
                      <a:endParaRPr lang="zh-CN" altLang="en-US" sz="1100" dirty="0"/>
                    </a:p>
                  </a:txBody>
                  <a:tcPr/>
                </a:tc>
                <a:tc>
                  <a:txBody>
                    <a:bodyPr/>
                    <a:lstStyle/>
                    <a:p>
                      <a:r>
                        <a:rPr lang="en-US" altLang="zh-CN" sz="1100" dirty="0"/>
                        <a:t>0</a:t>
                      </a:r>
                      <a:endParaRPr lang="zh-CN" altLang="en-US" sz="1100" dirty="0"/>
                    </a:p>
                  </a:txBody>
                  <a:tcPr/>
                </a:tc>
                <a:tc>
                  <a:txBody>
                    <a:bodyPr/>
                    <a:lstStyle/>
                    <a:p>
                      <a:r>
                        <a:rPr lang="en-US" altLang="zh-CN" sz="1100" dirty="0"/>
                        <a:t>1</a:t>
                      </a:r>
                      <a:endParaRPr lang="zh-CN" altLang="en-US" sz="1100" dirty="0"/>
                    </a:p>
                  </a:txBody>
                  <a:tcPr/>
                </a:tc>
                <a:extLst>
                  <a:ext uri="{0D108BD9-81ED-4DB2-BD59-A6C34878D82A}">
                    <a16:rowId xmlns:a16="http://schemas.microsoft.com/office/drawing/2014/main" val="1166333341"/>
                  </a:ext>
                </a:extLst>
              </a:tr>
            </a:tbl>
          </a:graphicData>
        </a:graphic>
      </p:graphicFrame>
      <p:sp>
        <p:nvSpPr>
          <p:cNvPr id="19" name="TextBox 18">
            <a:extLst>
              <a:ext uri="{FF2B5EF4-FFF2-40B4-BE49-F238E27FC236}">
                <a16:creationId xmlns:a16="http://schemas.microsoft.com/office/drawing/2014/main" id="{81192A81-E293-4C22-A105-31F8C0A47B08}"/>
              </a:ext>
            </a:extLst>
          </p:cNvPr>
          <p:cNvSpPr txBox="1"/>
          <p:nvPr/>
        </p:nvSpPr>
        <p:spPr>
          <a:xfrm>
            <a:off x="2670280" y="1593732"/>
            <a:ext cx="939567" cy="276999"/>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fontAlgn="base">
              <a:spcBef>
                <a:spcPts val="600"/>
              </a:spcBef>
              <a:spcAft>
                <a:spcPct val="0"/>
              </a:spcAft>
              <a:buClr>
                <a:srgbClr val="F0AB00"/>
              </a:buClr>
              <a:buSzPct val="80000"/>
            </a:pPr>
            <a:r>
              <a:rPr lang="en-US" altLang="zh-CN" sz="1800" kern="0" dirty="0">
                <a:ea typeface="Arial Unicode MS" pitchFamily="34" charset="-128"/>
                <a:cs typeface="Arial Unicode MS" pitchFamily="34" charset="-128"/>
              </a:rPr>
              <a:t>One-hot</a:t>
            </a:r>
            <a:endParaRPr lang="zh-CN" altLang="en-US" sz="1800" kern="0" dirty="0" err="1">
              <a:ea typeface="Arial Unicode MS" pitchFamily="34" charset="-128"/>
              <a:cs typeface="Arial Unicode MS" pitchFamily="34" charset="-128"/>
            </a:endParaRPr>
          </a:p>
        </p:txBody>
      </p:sp>
      <p:sp>
        <p:nvSpPr>
          <p:cNvPr id="20" name="TextBox 19">
            <a:extLst>
              <a:ext uri="{FF2B5EF4-FFF2-40B4-BE49-F238E27FC236}">
                <a16:creationId xmlns:a16="http://schemas.microsoft.com/office/drawing/2014/main" id="{BF0DF59B-6CF7-43E0-A21C-AA4819952AF2}"/>
              </a:ext>
            </a:extLst>
          </p:cNvPr>
          <p:cNvSpPr txBox="1"/>
          <p:nvPr/>
        </p:nvSpPr>
        <p:spPr>
          <a:xfrm>
            <a:off x="6106324" y="3954742"/>
            <a:ext cx="303665" cy="276999"/>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fontAlgn="base">
              <a:spcBef>
                <a:spcPts val="600"/>
              </a:spcBef>
              <a:spcAft>
                <a:spcPct val="0"/>
              </a:spcAft>
              <a:buClr>
                <a:srgbClr val="F0AB00"/>
              </a:buClr>
              <a:buSzPct val="80000"/>
            </a:pPr>
            <a:r>
              <a:rPr lang="en-US" altLang="zh-CN" sz="1800" kern="0" dirty="0">
                <a:ea typeface="Arial Unicode MS" pitchFamily="34" charset="-128"/>
                <a:cs typeface="Arial Unicode MS" pitchFamily="34" charset="-128"/>
              </a:rPr>
              <a:t>W</a:t>
            </a:r>
            <a:endParaRPr lang="zh-CN" altLang="en-US" sz="1800" kern="0" dirty="0" err="1">
              <a:ea typeface="Arial Unicode MS" pitchFamily="34" charset="-128"/>
              <a:cs typeface="Arial Unicode MS" pitchFamily="34" charset="-128"/>
            </a:endParaRPr>
          </a:p>
        </p:txBody>
      </p:sp>
      <p:sp>
        <p:nvSpPr>
          <p:cNvPr id="22" name="TextBox 21">
            <a:extLst>
              <a:ext uri="{FF2B5EF4-FFF2-40B4-BE49-F238E27FC236}">
                <a16:creationId xmlns:a16="http://schemas.microsoft.com/office/drawing/2014/main" id="{15C282D3-C037-4D6A-9486-028C2A55448C}"/>
              </a:ext>
            </a:extLst>
          </p:cNvPr>
          <p:cNvSpPr txBox="1"/>
          <p:nvPr/>
        </p:nvSpPr>
        <p:spPr>
          <a:xfrm rot="5400000" flipH="1">
            <a:off x="7188030" y="3790102"/>
            <a:ext cx="939289"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zh-CN" altLang="en-US" sz="1800" kern="0" dirty="0">
                <a:ea typeface="Arial Unicode MS" pitchFamily="34" charset="-128"/>
                <a:cs typeface="Arial Unicode MS" pitchFamily="34" charset="-128"/>
              </a:rPr>
              <a:t>训练完毕</a:t>
            </a:r>
          </a:p>
        </p:txBody>
      </p:sp>
      <p:sp>
        <p:nvSpPr>
          <p:cNvPr id="23" name="TextBox 22">
            <a:extLst>
              <a:ext uri="{FF2B5EF4-FFF2-40B4-BE49-F238E27FC236}">
                <a16:creationId xmlns:a16="http://schemas.microsoft.com/office/drawing/2014/main" id="{09E81290-5C82-4F6C-AD2E-4BAC1091A12E}"/>
              </a:ext>
            </a:extLst>
          </p:cNvPr>
          <p:cNvSpPr txBox="1"/>
          <p:nvPr/>
        </p:nvSpPr>
        <p:spPr>
          <a:xfrm>
            <a:off x="2795665" y="5440769"/>
            <a:ext cx="512914"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1800" kern="0" dirty="0">
                <a:ea typeface="Arial Unicode MS" pitchFamily="34" charset="-128"/>
                <a:cs typeface="Arial Unicode MS" pitchFamily="34" charset="-128"/>
              </a:rPr>
              <a:t>good</a:t>
            </a:r>
            <a:endParaRPr lang="zh-CN" altLang="en-US" sz="1800" kern="0" dirty="0" err="1">
              <a:ea typeface="Arial Unicode MS" pitchFamily="34" charset="-128"/>
              <a:cs typeface="Arial Unicode MS" pitchFamily="34" charset="-128"/>
            </a:endParaRPr>
          </a:p>
        </p:txBody>
      </p:sp>
      <p:graphicFrame>
        <p:nvGraphicFramePr>
          <p:cNvPr id="24" name="Table 23">
            <a:extLst>
              <a:ext uri="{FF2B5EF4-FFF2-40B4-BE49-F238E27FC236}">
                <a16:creationId xmlns:a16="http://schemas.microsoft.com/office/drawing/2014/main" id="{A4BF7B64-7D6F-4073-911E-E6BC68AEBE23}"/>
              </a:ext>
            </a:extLst>
          </p:cNvPr>
          <p:cNvGraphicFramePr>
            <a:graphicFrameLocks noGrp="1"/>
          </p:cNvGraphicFramePr>
          <p:nvPr>
            <p:extLst>
              <p:ext uri="{D42A27DB-BD31-4B8C-83A1-F6EECF244321}">
                <p14:modId xmlns:p14="http://schemas.microsoft.com/office/powerpoint/2010/main" val="2543501049"/>
              </p:ext>
            </p:extLst>
          </p:nvPr>
        </p:nvGraphicFramePr>
        <p:xfrm>
          <a:off x="3466975" y="5440769"/>
          <a:ext cx="1249180" cy="276999"/>
        </p:xfrm>
        <a:graphic>
          <a:graphicData uri="http://schemas.openxmlformats.org/drawingml/2006/table">
            <a:tbl>
              <a:tblPr firstRow="1" bandRow="1">
                <a:tableStyleId>{5940675A-B579-460E-94D1-54222C63F5DA}</a:tableStyleId>
              </a:tblPr>
              <a:tblGrid>
                <a:gridCol w="312295">
                  <a:extLst>
                    <a:ext uri="{9D8B030D-6E8A-4147-A177-3AD203B41FA5}">
                      <a16:colId xmlns:a16="http://schemas.microsoft.com/office/drawing/2014/main" val="778251664"/>
                    </a:ext>
                  </a:extLst>
                </a:gridCol>
                <a:gridCol w="312295">
                  <a:extLst>
                    <a:ext uri="{9D8B030D-6E8A-4147-A177-3AD203B41FA5}">
                      <a16:colId xmlns:a16="http://schemas.microsoft.com/office/drawing/2014/main" val="1456044166"/>
                    </a:ext>
                  </a:extLst>
                </a:gridCol>
                <a:gridCol w="312295">
                  <a:extLst>
                    <a:ext uri="{9D8B030D-6E8A-4147-A177-3AD203B41FA5}">
                      <a16:colId xmlns:a16="http://schemas.microsoft.com/office/drawing/2014/main" val="3323833796"/>
                    </a:ext>
                  </a:extLst>
                </a:gridCol>
                <a:gridCol w="312295">
                  <a:extLst>
                    <a:ext uri="{9D8B030D-6E8A-4147-A177-3AD203B41FA5}">
                      <a16:colId xmlns:a16="http://schemas.microsoft.com/office/drawing/2014/main" val="1138328348"/>
                    </a:ext>
                  </a:extLst>
                </a:gridCol>
              </a:tblGrid>
              <a:tr h="276999">
                <a:tc>
                  <a:txBody>
                    <a:bodyPr/>
                    <a:lstStyle/>
                    <a:p>
                      <a:r>
                        <a:rPr lang="en-US" altLang="zh-CN" sz="1100" dirty="0"/>
                        <a:t>0</a:t>
                      </a:r>
                      <a:endParaRPr lang="zh-CN" altLang="en-US" sz="1100" dirty="0"/>
                    </a:p>
                  </a:txBody>
                  <a:tcPr/>
                </a:tc>
                <a:tc>
                  <a:txBody>
                    <a:bodyPr/>
                    <a:lstStyle/>
                    <a:p>
                      <a:r>
                        <a:rPr lang="en-US" altLang="zh-CN" sz="1100" dirty="0"/>
                        <a:t>0</a:t>
                      </a:r>
                      <a:endParaRPr lang="zh-CN" altLang="en-US" sz="1100" dirty="0"/>
                    </a:p>
                  </a:txBody>
                  <a:tcPr/>
                </a:tc>
                <a:tc>
                  <a:txBody>
                    <a:bodyPr/>
                    <a:lstStyle/>
                    <a:p>
                      <a:r>
                        <a:rPr lang="en-US" altLang="zh-CN" sz="1100" dirty="0"/>
                        <a:t>1</a:t>
                      </a:r>
                      <a:endParaRPr lang="zh-CN" altLang="en-US" sz="1100" dirty="0"/>
                    </a:p>
                  </a:txBody>
                  <a:tcPr/>
                </a:tc>
                <a:tc>
                  <a:txBody>
                    <a:bodyPr/>
                    <a:lstStyle/>
                    <a:p>
                      <a:r>
                        <a:rPr lang="en-US" altLang="zh-CN" sz="1100" dirty="0"/>
                        <a:t>0</a:t>
                      </a:r>
                      <a:endParaRPr lang="zh-CN" altLang="en-US" sz="1100" dirty="0"/>
                    </a:p>
                  </a:txBody>
                  <a:tcPr/>
                </a:tc>
                <a:extLst>
                  <a:ext uri="{0D108BD9-81ED-4DB2-BD59-A6C34878D82A}">
                    <a16:rowId xmlns:a16="http://schemas.microsoft.com/office/drawing/2014/main" val="1166333341"/>
                  </a:ext>
                </a:extLst>
              </a:tr>
            </a:tbl>
          </a:graphicData>
        </a:graphic>
      </p:graphicFrame>
      <p:sp>
        <p:nvSpPr>
          <p:cNvPr id="25" name="TextBox 24">
            <a:extLst>
              <a:ext uri="{FF2B5EF4-FFF2-40B4-BE49-F238E27FC236}">
                <a16:creationId xmlns:a16="http://schemas.microsoft.com/office/drawing/2014/main" id="{7D949BB5-E686-498E-81B9-395187A2B299}"/>
              </a:ext>
            </a:extLst>
          </p:cNvPr>
          <p:cNvSpPr txBox="1"/>
          <p:nvPr/>
        </p:nvSpPr>
        <p:spPr>
          <a:xfrm>
            <a:off x="3466975" y="4862457"/>
            <a:ext cx="142872" cy="276999"/>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fontAlgn="base">
              <a:spcBef>
                <a:spcPts val="600"/>
              </a:spcBef>
              <a:spcAft>
                <a:spcPct val="0"/>
              </a:spcAft>
              <a:buClr>
                <a:srgbClr val="F0AB00"/>
              </a:buClr>
              <a:buSzPct val="80000"/>
            </a:pPr>
            <a:r>
              <a:rPr lang="en-US" altLang="zh-CN" sz="1800" kern="0" dirty="0">
                <a:ea typeface="Arial Unicode MS" pitchFamily="34" charset="-128"/>
                <a:cs typeface="Arial Unicode MS" pitchFamily="34" charset="-128"/>
              </a:rPr>
              <a:t>x</a:t>
            </a:r>
            <a:endParaRPr lang="zh-CN" altLang="en-US" sz="1800" kern="0" dirty="0" err="1">
              <a:ea typeface="Arial Unicode MS" pitchFamily="34" charset="-128"/>
              <a:cs typeface="Arial Unicode MS" pitchFamily="34" charset="-128"/>
            </a:endParaRPr>
          </a:p>
        </p:txBody>
      </p:sp>
      <p:sp>
        <p:nvSpPr>
          <p:cNvPr id="26" name="TextBox 25">
            <a:extLst>
              <a:ext uri="{FF2B5EF4-FFF2-40B4-BE49-F238E27FC236}">
                <a16:creationId xmlns:a16="http://schemas.microsoft.com/office/drawing/2014/main" id="{38BB7B0C-7ACF-4D0A-9B82-18BF69B4EAD7}"/>
              </a:ext>
            </a:extLst>
          </p:cNvPr>
          <p:cNvSpPr txBox="1"/>
          <p:nvPr/>
        </p:nvSpPr>
        <p:spPr>
          <a:xfrm>
            <a:off x="5349001" y="5341251"/>
            <a:ext cx="191187" cy="492443"/>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3200" kern="0" dirty="0">
                <a:ea typeface="Arial Unicode MS" pitchFamily="34" charset="-128"/>
                <a:cs typeface="Arial Unicode MS" pitchFamily="34" charset="-128"/>
              </a:rPr>
              <a:t>X</a:t>
            </a:r>
            <a:endParaRPr lang="zh-CN" altLang="en-US" sz="3200" kern="0" dirty="0" err="1">
              <a:ea typeface="Arial Unicode MS" pitchFamily="34" charset="-128"/>
              <a:cs typeface="Arial Unicode MS" pitchFamily="34" charset="-128"/>
            </a:endParaRPr>
          </a:p>
        </p:txBody>
      </p:sp>
      <p:sp>
        <p:nvSpPr>
          <p:cNvPr id="27" name="TextBox 26">
            <a:extLst>
              <a:ext uri="{FF2B5EF4-FFF2-40B4-BE49-F238E27FC236}">
                <a16:creationId xmlns:a16="http://schemas.microsoft.com/office/drawing/2014/main" id="{72828FD9-FBA5-4767-BB8F-05F7D1C0B7CD}"/>
              </a:ext>
            </a:extLst>
          </p:cNvPr>
          <p:cNvSpPr txBox="1"/>
          <p:nvPr/>
        </p:nvSpPr>
        <p:spPr>
          <a:xfrm>
            <a:off x="9469489" y="5333046"/>
            <a:ext cx="191187" cy="492443"/>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3200" kern="0" dirty="0">
                <a:ea typeface="Arial Unicode MS" pitchFamily="34" charset="-128"/>
                <a:cs typeface="Arial Unicode MS" pitchFamily="34" charset="-128"/>
              </a:rPr>
              <a:t>=</a:t>
            </a:r>
            <a:endParaRPr lang="zh-CN" altLang="en-US" sz="3200" kern="0" dirty="0" err="1">
              <a:ea typeface="Arial Unicode MS" pitchFamily="34" charset="-128"/>
              <a:cs typeface="Arial Unicode MS" pitchFamily="34" charset="-128"/>
            </a:endParaRPr>
          </a:p>
        </p:txBody>
      </p:sp>
      <p:sp>
        <p:nvSpPr>
          <p:cNvPr id="29" name="TextBox 28">
            <a:extLst>
              <a:ext uri="{FF2B5EF4-FFF2-40B4-BE49-F238E27FC236}">
                <a16:creationId xmlns:a16="http://schemas.microsoft.com/office/drawing/2014/main" id="{FEC88568-82D8-4429-BD9C-8A2813634C34}"/>
              </a:ext>
            </a:extLst>
          </p:cNvPr>
          <p:cNvSpPr txBox="1"/>
          <p:nvPr/>
        </p:nvSpPr>
        <p:spPr>
          <a:xfrm>
            <a:off x="10378645" y="4986160"/>
            <a:ext cx="1249180"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1800" kern="0" dirty="0">
                <a:ea typeface="Arial Unicode MS" pitchFamily="34" charset="-128"/>
                <a:cs typeface="Arial Unicode MS" pitchFamily="34" charset="-128"/>
              </a:rPr>
              <a:t>embedding</a:t>
            </a:r>
            <a:endParaRPr lang="zh-CN" altLang="en-US" sz="1800" kern="0" dirty="0" err="1">
              <a:ea typeface="Arial Unicode MS" pitchFamily="34" charset="-128"/>
              <a:cs typeface="Arial Unicode MS" pitchFamily="34" charset="-128"/>
            </a:endParaRPr>
          </a:p>
        </p:txBody>
      </p:sp>
      <p:graphicFrame>
        <p:nvGraphicFramePr>
          <p:cNvPr id="30" name="Table 29">
            <a:extLst>
              <a:ext uri="{FF2B5EF4-FFF2-40B4-BE49-F238E27FC236}">
                <a16:creationId xmlns:a16="http://schemas.microsoft.com/office/drawing/2014/main" id="{5CCE1832-2580-45DE-86F3-C3212E67DD8D}"/>
              </a:ext>
            </a:extLst>
          </p:cNvPr>
          <p:cNvGraphicFramePr>
            <a:graphicFrameLocks noGrp="1"/>
          </p:cNvGraphicFramePr>
          <p:nvPr>
            <p:extLst>
              <p:ext uri="{D42A27DB-BD31-4B8C-83A1-F6EECF244321}">
                <p14:modId xmlns:p14="http://schemas.microsoft.com/office/powerpoint/2010/main" val="3992155938"/>
              </p:ext>
            </p:extLst>
          </p:nvPr>
        </p:nvGraphicFramePr>
        <p:xfrm>
          <a:off x="10611657" y="5440767"/>
          <a:ext cx="624840" cy="276999"/>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1368426490"/>
                    </a:ext>
                  </a:extLst>
                </a:gridCol>
                <a:gridCol w="208280">
                  <a:extLst>
                    <a:ext uri="{9D8B030D-6E8A-4147-A177-3AD203B41FA5}">
                      <a16:colId xmlns:a16="http://schemas.microsoft.com/office/drawing/2014/main" val="221934327"/>
                    </a:ext>
                  </a:extLst>
                </a:gridCol>
                <a:gridCol w="208280">
                  <a:extLst>
                    <a:ext uri="{9D8B030D-6E8A-4147-A177-3AD203B41FA5}">
                      <a16:colId xmlns:a16="http://schemas.microsoft.com/office/drawing/2014/main" val="3627285657"/>
                    </a:ext>
                  </a:extLst>
                </a:gridCol>
              </a:tblGrid>
              <a:tr h="276999">
                <a:tc>
                  <a:txBody>
                    <a:bodyPr/>
                    <a:lstStyle/>
                    <a:p>
                      <a:r>
                        <a:rPr lang="en-US" altLang="zh-CN" sz="1100" dirty="0"/>
                        <a:t>3</a:t>
                      </a:r>
                      <a:endParaRPr lang="zh-CN" altLang="en-US" sz="1100" dirty="0"/>
                    </a:p>
                  </a:txBody>
                  <a:tcPr/>
                </a:tc>
                <a:tc>
                  <a:txBody>
                    <a:bodyPr/>
                    <a:lstStyle/>
                    <a:p>
                      <a:r>
                        <a:rPr lang="en-US" altLang="zh-CN" sz="1100" dirty="0"/>
                        <a:t>6</a:t>
                      </a:r>
                      <a:endParaRPr lang="zh-CN" altLang="en-US" sz="1100" dirty="0"/>
                    </a:p>
                  </a:txBody>
                  <a:tcPr/>
                </a:tc>
                <a:tc>
                  <a:txBody>
                    <a:bodyPr/>
                    <a:lstStyle/>
                    <a:p>
                      <a:r>
                        <a:rPr lang="en-US" altLang="zh-CN" sz="1100" dirty="0"/>
                        <a:t>1</a:t>
                      </a:r>
                      <a:endParaRPr lang="zh-CN" altLang="en-US" sz="1100" dirty="0"/>
                    </a:p>
                  </a:txBody>
                  <a:tcPr/>
                </a:tc>
                <a:extLst>
                  <a:ext uri="{0D108BD9-81ED-4DB2-BD59-A6C34878D82A}">
                    <a16:rowId xmlns:a16="http://schemas.microsoft.com/office/drawing/2014/main" val="3971215765"/>
                  </a:ext>
                </a:extLst>
              </a:tr>
            </a:tbl>
          </a:graphicData>
        </a:graphic>
      </p:graphicFrame>
    </p:spTree>
    <p:extLst>
      <p:ext uri="{BB962C8B-B14F-4D97-AF65-F5344CB8AC3E}">
        <p14:creationId xmlns:p14="http://schemas.microsoft.com/office/powerpoint/2010/main" val="2314922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3B93F-8606-414B-9564-81F0CE573252}"/>
              </a:ext>
            </a:extLst>
          </p:cNvPr>
          <p:cNvSpPr>
            <a:spLocks noGrp="1"/>
          </p:cNvSpPr>
          <p:nvPr>
            <p:ph type="title"/>
          </p:nvPr>
        </p:nvSpPr>
        <p:spPr>
          <a:xfrm>
            <a:off x="389883" y="344230"/>
            <a:ext cx="13850633" cy="907200"/>
          </a:xfrm>
        </p:spPr>
        <p:txBody>
          <a:bodyPr/>
          <a:lstStyle/>
          <a:p>
            <a:r>
              <a:rPr lang="en-US" altLang="zh-CN" dirty="0"/>
              <a:t>Use it</a:t>
            </a:r>
            <a:endParaRPr lang="zh-CN" altLang="en-US" dirty="0"/>
          </a:p>
        </p:txBody>
      </p:sp>
      <p:sp>
        <p:nvSpPr>
          <p:cNvPr id="4" name="Rectangle: Rounded Corners 3">
            <a:extLst>
              <a:ext uri="{FF2B5EF4-FFF2-40B4-BE49-F238E27FC236}">
                <a16:creationId xmlns:a16="http://schemas.microsoft.com/office/drawing/2014/main" id="{E42751DA-E6D2-4782-8B01-364B4F6738B6}"/>
              </a:ext>
            </a:extLst>
          </p:cNvPr>
          <p:cNvSpPr/>
          <p:nvPr/>
        </p:nvSpPr>
        <p:spPr bwMode="gray">
          <a:xfrm>
            <a:off x="1625600" y="3206045"/>
            <a:ext cx="1952978" cy="1580445"/>
          </a:xfrm>
          <a:prstGeom prst="round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altLang="zh-CN" sz="2000" b="0" i="0" u="none" strike="noStrike" kern="0" cap="none" spc="0" normalizeH="0" baseline="0" noProof="0" dirty="0">
                <a:ln>
                  <a:noFill/>
                </a:ln>
                <a:effectLst/>
                <a:uLnTx/>
                <a:uFillTx/>
                <a:ea typeface="Arial Unicode MS" pitchFamily="34" charset="-128"/>
                <a:cs typeface="Arial Unicode MS" pitchFamily="34" charset="-128"/>
              </a:rPr>
              <a:t>Data Set</a:t>
            </a: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5" name="Rectangle: Rounded Corners 4">
            <a:extLst>
              <a:ext uri="{FF2B5EF4-FFF2-40B4-BE49-F238E27FC236}">
                <a16:creationId xmlns:a16="http://schemas.microsoft.com/office/drawing/2014/main" id="{3AFF6C9F-6A81-4AB4-B00F-64AAFB109959}"/>
              </a:ext>
            </a:extLst>
          </p:cNvPr>
          <p:cNvSpPr/>
          <p:nvPr/>
        </p:nvSpPr>
        <p:spPr bwMode="gray">
          <a:xfrm>
            <a:off x="4188178" y="1591733"/>
            <a:ext cx="1682044" cy="5093880"/>
          </a:xfrm>
          <a:prstGeom prst="round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altLang="zh-CN" sz="2000" b="0" i="0" u="none" strike="noStrike" kern="0" cap="none" spc="0" normalizeH="0" baseline="0" noProof="0" dirty="0">
                <a:ln>
                  <a:noFill/>
                </a:ln>
                <a:effectLst/>
                <a:uLnTx/>
                <a:uFillTx/>
                <a:ea typeface="Arial Unicode MS" pitchFamily="34" charset="-128"/>
                <a:cs typeface="Arial Unicode MS" pitchFamily="34" charset="-128"/>
              </a:rPr>
              <a:t>embedding</a:t>
            </a: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Rectangle: Rounded Corners 5">
            <a:extLst>
              <a:ext uri="{FF2B5EF4-FFF2-40B4-BE49-F238E27FC236}">
                <a16:creationId xmlns:a16="http://schemas.microsoft.com/office/drawing/2014/main" id="{3C958B21-1456-4602-AEC3-33DC94A221B7}"/>
              </a:ext>
            </a:extLst>
          </p:cNvPr>
          <p:cNvSpPr/>
          <p:nvPr/>
        </p:nvSpPr>
        <p:spPr bwMode="gray">
          <a:xfrm>
            <a:off x="6795911" y="2754489"/>
            <a:ext cx="2686756" cy="2980267"/>
          </a:xfrm>
          <a:prstGeom prst="round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altLang="zh-CN" sz="2000" b="0" i="0" u="none" strike="noStrike" kern="0" cap="none" spc="0" normalizeH="0" baseline="0" noProof="0" dirty="0">
                <a:ln>
                  <a:noFill/>
                </a:ln>
                <a:effectLst/>
                <a:uLnTx/>
                <a:uFillTx/>
                <a:ea typeface="Arial Unicode MS" pitchFamily="34" charset="-128"/>
                <a:cs typeface="Arial Unicode MS" pitchFamily="34" charset="-128"/>
              </a:rPr>
              <a:t>Deep Network</a:t>
            </a: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7" name="Rectangle 6">
            <a:extLst>
              <a:ext uri="{FF2B5EF4-FFF2-40B4-BE49-F238E27FC236}">
                <a16:creationId xmlns:a16="http://schemas.microsoft.com/office/drawing/2014/main" id="{51B452FE-6129-474B-B1D7-FA1E111FD817}"/>
              </a:ext>
            </a:extLst>
          </p:cNvPr>
          <p:cNvSpPr/>
          <p:nvPr/>
        </p:nvSpPr>
        <p:spPr>
          <a:xfrm>
            <a:off x="4503543" y="6954716"/>
            <a:ext cx="1051313" cy="477054"/>
          </a:xfrm>
          <a:prstGeom prst="rect">
            <a:avLst/>
          </a:prstGeom>
        </p:spPr>
        <p:txBody>
          <a:bodyPr wrap="none">
            <a:spAutoFit/>
          </a:bodyPr>
          <a:lstStyle/>
          <a:p>
            <a:r>
              <a:rPr lang="en-US" altLang="zh-CN" dirty="0">
                <a:solidFill>
                  <a:srgbClr val="FF0000"/>
                </a:solidFill>
                <a:latin typeface="-apple-system"/>
              </a:rPr>
              <a:t>Frozen</a:t>
            </a:r>
            <a:endParaRPr lang="zh-CN" altLang="en-US" dirty="0">
              <a:solidFill>
                <a:srgbClr val="FF0000"/>
              </a:solidFill>
            </a:endParaRPr>
          </a:p>
        </p:txBody>
      </p:sp>
    </p:spTree>
    <p:extLst>
      <p:ext uri="{BB962C8B-B14F-4D97-AF65-F5344CB8AC3E}">
        <p14:creationId xmlns:p14="http://schemas.microsoft.com/office/powerpoint/2010/main" val="5833214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65DD4-4456-43AB-AB93-9B77528A336C}"/>
              </a:ext>
            </a:extLst>
          </p:cNvPr>
          <p:cNvSpPr>
            <a:spLocks noGrp="1"/>
          </p:cNvSpPr>
          <p:nvPr>
            <p:ph type="title"/>
          </p:nvPr>
        </p:nvSpPr>
        <p:spPr/>
        <p:txBody>
          <a:bodyPr/>
          <a:lstStyle/>
          <a:p>
            <a:r>
              <a:rPr lang="en-US" altLang="zh-CN" dirty="0"/>
              <a:t>Drawback</a:t>
            </a:r>
            <a:endParaRPr lang="zh-CN" altLang="en-US" dirty="0"/>
          </a:p>
        </p:txBody>
      </p:sp>
      <p:sp>
        <p:nvSpPr>
          <p:cNvPr id="3" name="Content Placeholder 2">
            <a:extLst>
              <a:ext uri="{FF2B5EF4-FFF2-40B4-BE49-F238E27FC236}">
                <a16:creationId xmlns:a16="http://schemas.microsoft.com/office/drawing/2014/main" id="{0F3035F0-A1A8-4D19-AA7A-0F6A90849242}"/>
              </a:ext>
            </a:extLst>
          </p:cNvPr>
          <p:cNvSpPr>
            <a:spLocks noGrp="1"/>
          </p:cNvSpPr>
          <p:nvPr>
            <p:ph idx="1"/>
          </p:nvPr>
        </p:nvSpPr>
        <p:spPr/>
        <p:txBody>
          <a:bodyPr/>
          <a:lstStyle/>
          <a:p>
            <a:r>
              <a:rPr lang="en-US" altLang="zh-CN" dirty="0"/>
              <a:t>Bank </a:t>
            </a:r>
          </a:p>
          <a:p>
            <a:r>
              <a:rPr lang="en-US" altLang="zh-CN" dirty="0"/>
              <a:t>Bank</a:t>
            </a:r>
            <a:endParaRPr lang="zh-CN" altLang="en-US" dirty="0"/>
          </a:p>
        </p:txBody>
      </p:sp>
    </p:spTree>
    <p:extLst>
      <p:ext uri="{BB962C8B-B14F-4D97-AF65-F5344CB8AC3E}">
        <p14:creationId xmlns:p14="http://schemas.microsoft.com/office/powerpoint/2010/main" val="3616337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A8CFC-E605-4EEB-BF2F-BF5B12563BB0}"/>
              </a:ext>
            </a:extLst>
          </p:cNvPr>
          <p:cNvSpPr>
            <a:spLocks noGrp="1"/>
          </p:cNvSpPr>
          <p:nvPr>
            <p:ph type="title"/>
          </p:nvPr>
        </p:nvSpPr>
        <p:spPr/>
        <p:txBody>
          <a:bodyPr/>
          <a:lstStyle/>
          <a:p>
            <a:r>
              <a:rPr lang="en-US" altLang="zh-CN" dirty="0"/>
              <a:t>Content</a:t>
            </a:r>
            <a:endParaRPr lang="zh-CN" altLang="en-US" dirty="0"/>
          </a:p>
        </p:txBody>
      </p:sp>
      <p:sp>
        <p:nvSpPr>
          <p:cNvPr id="3" name="Content Placeholder 2">
            <a:extLst>
              <a:ext uri="{FF2B5EF4-FFF2-40B4-BE49-F238E27FC236}">
                <a16:creationId xmlns:a16="http://schemas.microsoft.com/office/drawing/2014/main" id="{C28E8DEA-24B5-4679-9833-F26A797684A7}"/>
              </a:ext>
            </a:extLst>
          </p:cNvPr>
          <p:cNvSpPr>
            <a:spLocks noGrp="1"/>
          </p:cNvSpPr>
          <p:nvPr>
            <p:ph idx="1"/>
          </p:nvPr>
        </p:nvSpPr>
        <p:spPr/>
        <p:txBody>
          <a:bodyPr/>
          <a:lstStyle/>
          <a:p>
            <a:pPr marL="457200" indent="-457200">
              <a:buAutoNum type="arabicPeriod"/>
            </a:pPr>
            <a:r>
              <a:rPr lang="en-US" altLang="zh-CN" dirty="0">
                <a:solidFill>
                  <a:srgbClr val="FF0000"/>
                </a:solidFill>
              </a:rPr>
              <a:t>Introduction</a:t>
            </a:r>
          </a:p>
          <a:p>
            <a:pPr marL="457200" indent="-457200">
              <a:buAutoNum type="arabicPeriod"/>
            </a:pPr>
            <a:r>
              <a:rPr lang="en-US" altLang="zh-CN" dirty="0"/>
              <a:t>History of BERT</a:t>
            </a:r>
          </a:p>
          <a:p>
            <a:pPr marL="457200" indent="-457200">
              <a:buAutoNum type="arabicPeriod"/>
            </a:pPr>
            <a:r>
              <a:rPr lang="en-US" altLang="zh-CN" dirty="0"/>
              <a:t>Pre-training</a:t>
            </a:r>
          </a:p>
          <a:p>
            <a:pPr marL="457200" indent="-457200">
              <a:buAutoNum type="arabicPeriod"/>
            </a:pPr>
            <a:r>
              <a:rPr lang="en-US" altLang="zh-CN" dirty="0"/>
              <a:t>Finetuning</a:t>
            </a:r>
          </a:p>
          <a:p>
            <a:pPr marL="457200" indent="-457200">
              <a:buAutoNum type="arabicPeriod"/>
            </a:pPr>
            <a:r>
              <a:rPr lang="en-US" altLang="zh-CN" dirty="0"/>
              <a:t>Detail of Transformer</a:t>
            </a:r>
          </a:p>
          <a:p>
            <a:endParaRPr lang="zh-CN" altLang="en-US" dirty="0"/>
          </a:p>
        </p:txBody>
      </p:sp>
    </p:spTree>
    <p:extLst>
      <p:ext uri="{BB962C8B-B14F-4D97-AF65-F5344CB8AC3E}">
        <p14:creationId xmlns:p14="http://schemas.microsoft.com/office/powerpoint/2010/main" val="22525594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2E783-E9B2-42EC-9327-16BD4A22B23B}"/>
              </a:ext>
            </a:extLst>
          </p:cNvPr>
          <p:cNvSpPr>
            <a:spLocks noGrp="1"/>
          </p:cNvSpPr>
          <p:nvPr>
            <p:ph type="title"/>
          </p:nvPr>
        </p:nvSpPr>
        <p:spPr/>
        <p:txBody>
          <a:bodyPr/>
          <a:lstStyle/>
          <a:p>
            <a:r>
              <a:rPr lang="en-US" altLang="zh-CN" dirty="0" err="1"/>
              <a:t>ELMo</a:t>
            </a:r>
            <a:endParaRPr lang="zh-CN" altLang="en-US" dirty="0"/>
          </a:p>
        </p:txBody>
      </p:sp>
      <p:pic>
        <p:nvPicPr>
          <p:cNvPr id="4" name="Picture 3">
            <a:extLst>
              <a:ext uri="{FF2B5EF4-FFF2-40B4-BE49-F238E27FC236}">
                <a16:creationId xmlns:a16="http://schemas.microsoft.com/office/drawing/2014/main" id="{44DB7EE9-F6C1-47A0-9BF6-F4E914076483}"/>
              </a:ext>
            </a:extLst>
          </p:cNvPr>
          <p:cNvPicPr>
            <a:picLocks noChangeAspect="1"/>
          </p:cNvPicPr>
          <p:nvPr/>
        </p:nvPicPr>
        <p:blipFill>
          <a:blip r:embed="rId2"/>
          <a:stretch>
            <a:fillRect/>
          </a:stretch>
        </p:blipFill>
        <p:spPr>
          <a:xfrm>
            <a:off x="3053997" y="1845525"/>
            <a:ext cx="7997825" cy="4012944"/>
          </a:xfrm>
          <a:prstGeom prst="rect">
            <a:avLst/>
          </a:prstGeom>
        </p:spPr>
      </p:pic>
    </p:spTree>
    <p:extLst>
      <p:ext uri="{BB962C8B-B14F-4D97-AF65-F5344CB8AC3E}">
        <p14:creationId xmlns:p14="http://schemas.microsoft.com/office/powerpoint/2010/main" val="1580655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C7BF4-F4EE-47BE-8598-049FCE313EE1}"/>
              </a:ext>
            </a:extLst>
          </p:cNvPr>
          <p:cNvSpPr>
            <a:spLocks noGrp="1"/>
          </p:cNvSpPr>
          <p:nvPr>
            <p:ph type="title"/>
          </p:nvPr>
        </p:nvSpPr>
        <p:spPr/>
        <p:txBody>
          <a:bodyPr/>
          <a:lstStyle/>
          <a:p>
            <a:endParaRPr lang="zh-CN" altLang="en-US"/>
          </a:p>
        </p:txBody>
      </p:sp>
      <p:graphicFrame>
        <p:nvGraphicFramePr>
          <p:cNvPr id="4" name="Table 3">
            <a:extLst>
              <a:ext uri="{FF2B5EF4-FFF2-40B4-BE49-F238E27FC236}">
                <a16:creationId xmlns:a16="http://schemas.microsoft.com/office/drawing/2014/main" id="{A0BB53A6-69B5-4FDE-9313-0F5EF8D40CC0}"/>
              </a:ext>
            </a:extLst>
          </p:cNvPr>
          <p:cNvGraphicFramePr>
            <a:graphicFrameLocks noGrp="1"/>
          </p:cNvGraphicFramePr>
          <p:nvPr>
            <p:extLst>
              <p:ext uri="{D42A27DB-BD31-4B8C-83A1-F6EECF244321}">
                <p14:modId xmlns:p14="http://schemas.microsoft.com/office/powerpoint/2010/main" val="2572813660"/>
              </p:ext>
            </p:extLst>
          </p:nvPr>
        </p:nvGraphicFramePr>
        <p:xfrm>
          <a:off x="3866440" y="2353733"/>
          <a:ext cx="3276604" cy="310444"/>
        </p:xfrm>
        <a:graphic>
          <a:graphicData uri="http://schemas.openxmlformats.org/drawingml/2006/table">
            <a:tbl>
              <a:tblPr firstRow="1" bandRow="1">
                <a:tableStyleId>{5940675A-B579-460E-94D1-54222C63F5DA}</a:tableStyleId>
              </a:tblPr>
              <a:tblGrid>
                <a:gridCol w="309880">
                  <a:extLst>
                    <a:ext uri="{9D8B030D-6E8A-4147-A177-3AD203B41FA5}">
                      <a16:colId xmlns:a16="http://schemas.microsoft.com/office/drawing/2014/main" val="2915303853"/>
                    </a:ext>
                  </a:extLst>
                </a:gridCol>
                <a:gridCol w="329636">
                  <a:extLst>
                    <a:ext uri="{9D8B030D-6E8A-4147-A177-3AD203B41FA5}">
                      <a16:colId xmlns:a16="http://schemas.microsoft.com/office/drawing/2014/main" val="2789875555"/>
                    </a:ext>
                  </a:extLst>
                </a:gridCol>
                <a:gridCol w="329636">
                  <a:extLst>
                    <a:ext uri="{9D8B030D-6E8A-4147-A177-3AD203B41FA5}">
                      <a16:colId xmlns:a16="http://schemas.microsoft.com/office/drawing/2014/main" val="4229813076"/>
                    </a:ext>
                  </a:extLst>
                </a:gridCol>
                <a:gridCol w="329636">
                  <a:extLst>
                    <a:ext uri="{9D8B030D-6E8A-4147-A177-3AD203B41FA5}">
                      <a16:colId xmlns:a16="http://schemas.microsoft.com/office/drawing/2014/main" val="2392566873"/>
                    </a:ext>
                  </a:extLst>
                </a:gridCol>
                <a:gridCol w="329636">
                  <a:extLst>
                    <a:ext uri="{9D8B030D-6E8A-4147-A177-3AD203B41FA5}">
                      <a16:colId xmlns:a16="http://schemas.microsoft.com/office/drawing/2014/main" val="2638742188"/>
                    </a:ext>
                  </a:extLst>
                </a:gridCol>
                <a:gridCol w="329636">
                  <a:extLst>
                    <a:ext uri="{9D8B030D-6E8A-4147-A177-3AD203B41FA5}">
                      <a16:colId xmlns:a16="http://schemas.microsoft.com/office/drawing/2014/main" val="666329905"/>
                    </a:ext>
                  </a:extLst>
                </a:gridCol>
                <a:gridCol w="329636">
                  <a:extLst>
                    <a:ext uri="{9D8B030D-6E8A-4147-A177-3AD203B41FA5}">
                      <a16:colId xmlns:a16="http://schemas.microsoft.com/office/drawing/2014/main" val="1942526671"/>
                    </a:ext>
                  </a:extLst>
                </a:gridCol>
                <a:gridCol w="329636">
                  <a:extLst>
                    <a:ext uri="{9D8B030D-6E8A-4147-A177-3AD203B41FA5}">
                      <a16:colId xmlns:a16="http://schemas.microsoft.com/office/drawing/2014/main" val="3019523819"/>
                    </a:ext>
                  </a:extLst>
                </a:gridCol>
                <a:gridCol w="329636">
                  <a:extLst>
                    <a:ext uri="{9D8B030D-6E8A-4147-A177-3AD203B41FA5}">
                      <a16:colId xmlns:a16="http://schemas.microsoft.com/office/drawing/2014/main" val="3083218968"/>
                    </a:ext>
                  </a:extLst>
                </a:gridCol>
                <a:gridCol w="329636">
                  <a:extLst>
                    <a:ext uri="{9D8B030D-6E8A-4147-A177-3AD203B41FA5}">
                      <a16:colId xmlns:a16="http://schemas.microsoft.com/office/drawing/2014/main" val="4205650844"/>
                    </a:ext>
                  </a:extLst>
                </a:gridCol>
              </a:tblGrid>
              <a:tr h="310444">
                <a:tc>
                  <a:txBody>
                    <a:bodyPr/>
                    <a:lstStyle/>
                    <a:p>
                      <a:r>
                        <a:rPr lang="en-US" altLang="zh-CN" sz="1200" dirty="0"/>
                        <a:t>0</a:t>
                      </a:r>
                      <a:endParaRPr lang="zh-CN" altLang="en-US" sz="1200" dirty="0"/>
                    </a:p>
                  </a:txBody>
                  <a:tcPr/>
                </a:tc>
                <a:tc>
                  <a:txBody>
                    <a:bodyPr/>
                    <a:lstStyle/>
                    <a:p>
                      <a:r>
                        <a:rPr lang="en-US" altLang="zh-CN" sz="1200" dirty="0"/>
                        <a:t>5</a:t>
                      </a:r>
                      <a:endParaRPr lang="zh-CN" altLang="en-US" sz="1200" dirty="0"/>
                    </a:p>
                  </a:txBody>
                  <a:tcPr/>
                </a:tc>
                <a:tc>
                  <a:txBody>
                    <a:bodyPr/>
                    <a:lstStyle/>
                    <a:p>
                      <a:r>
                        <a:rPr lang="en-US" altLang="zh-CN" sz="1200" dirty="0"/>
                        <a:t>9</a:t>
                      </a:r>
                      <a:endParaRPr lang="zh-CN" altLang="en-US" sz="1200" dirty="0"/>
                    </a:p>
                  </a:txBody>
                  <a:tcPr/>
                </a:tc>
                <a:tc>
                  <a:txBody>
                    <a:bodyPr/>
                    <a:lstStyle/>
                    <a:p>
                      <a:r>
                        <a:rPr lang="en-US" altLang="zh-CN" sz="1200" dirty="0"/>
                        <a:t>1</a:t>
                      </a:r>
                      <a:endParaRPr lang="zh-CN" altLang="en-US" sz="1200" dirty="0"/>
                    </a:p>
                  </a:txBody>
                  <a:tcPr/>
                </a:tc>
                <a:tc>
                  <a:txBody>
                    <a:bodyPr/>
                    <a:lstStyle/>
                    <a:p>
                      <a:r>
                        <a:rPr lang="en-US" altLang="zh-CN" sz="1200" dirty="0"/>
                        <a:t>…</a:t>
                      </a:r>
                      <a:endParaRPr lang="zh-CN" altLang="en-US" sz="1200" dirty="0"/>
                    </a:p>
                  </a:txBody>
                  <a:tcPr/>
                </a:tc>
                <a:tc>
                  <a:txBody>
                    <a:bodyPr/>
                    <a:lstStyle/>
                    <a:p>
                      <a:r>
                        <a:rPr lang="en-US" altLang="zh-CN" sz="1200" dirty="0"/>
                        <a:t>3</a:t>
                      </a:r>
                      <a:endParaRPr lang="zh-CN" altLang="en-US" sz="1200" dirty="0"/>
                    </a:p>
                  </a:txBody>
                  <a:tcPr/>
                </a:tc>
                <a:tc>
                  <a:txBody>
                    <a:bodyPr/>
                    <a:lstStyle/>
                    <a:p>
                      <a:r>
                        <a:rPr lang="en-US" altLang="zh-CN" sz="1200" dirty="0"/>
                        <a:t>6</a:t>
                      </a:r>
                      <a:endParaRPr lang="zh-CN" altLang="en-US" sz="1200" dirty="0"/>
                    </a:p>
                  </a:txBody>
                  <a:tcPr/>
                </a:tc>
                <a:tc>
                  <a:txBody>
                    <a:bodyPr/>
                    <a:lstStyle/>
                    <a:p>
                      <a:r>
                        <a:rPr lang="en-US" altLang="zh-CN" sz="1200" dirty="0"/>
                        <a:t>8</a:t>
                      </a:r>
                      <a:endParaRPr lang="zh-CN" altLang="en-US" sz="1200" dirty="0"/>
                    </a:p>
                  </a:txBody>
                  <a:tcPr/>
                </a:tc>
                <a:tc>
                  <a:txBody>
                    <a:bodyPr/>
                    <a:lstStyle/>
                    <a:p>
                      <a:r>
                        <a:rPr lang="en-US" altLang="zh-CN" sz="1200" dirty="0"/>
                        <a:t>1</a:t>
                      </a:r>
                      <a:endParaRPr lang="zh-CN" altLang="en-US" sz="1200" dirty="0"/>
                    </a:p>
                  </a:txBody>
                  <a:tcPr/>
                </a:tc>
                <a:tc>
                  <a:txBody>
                    <a:bodyPr/>
                    <a:lstStyle/>
                    <a:p>
                      <a:r>
                        <a:rPr lang="en-US" altLang="zh-CN" sz="1200" dirty="0"/>
                        <a:t>7</a:t>
                      </a:r>
                      <a:endParaRPr lang="zh-CN" altLang="en-US" sz="1200" dirty="0"/>
                    </a:p>
                  </a:txBody>
                  <a:tcPr/>
                </a:tc>
                <a:extLst>
                  <a:ext uri="{0D108BD9-81ED-4DB2-BD59-A6C34878D82A}">
                    <a16:rowId xmlns:a16="http://schemas.microsoft.com/office/drawing/2014/main" val="2299061057"/>
                  </a:ext>
                </a:extLst>
              </a:tr>
            </a:tbl>
          </a:graphicData>
        </a:graphic>
      </p:graphicFrame>
      <p:graphicFrame>
        <p:nvGraphicFramePr>
          <p:cNvPr id="5" name="Table 4">
            <a:extLst>
              <a:ext uri="{FF2B5EF4-FFF2-40B4-BE49-F238E27FC236}">
                <a16:creationId xmlns:a16="http://schemas.microsoft.com/office/drawing/2014/main" id="{E61604AB-32D7-4C2C-9AE9-7EE1E656E196}"/>
              </a:ext>
            </a:extLst>
          </p:cNvPr>
          <p:cNvGraphicFramePr>
            <a:graphicFrameLocks noGrp="1"/>
          </p:cNvGraphicFramePr>
          <p:nvPr>
            <p:extLst>
              <p:ext uri="{D42A27DB-BD31-4B8C-83A1-F6EECF244321}">
                <p14:modId xmlns:p14="http://schemas.microsoft.com/office/powerpoint/2010/main" val="2316314234"/>
              </p:ext>
            </p:extLst>
          </p:nvPr>
        </p:nvGraphicFramePr>
        <p:xfrm>
          <a:off x="3866440" y="3115733"/>
          <a:ext cx="3276604" cy="310444"/>
        </p:xfrm>
        <a:graphic>
          <a:graphicData uri="http://schemas.openxmlformats.org/drawingml/2006/table">
            <a:tbl>
              <a:tblPr firstRow="1" bandRow="1">
                <a:tableStyleId>{5940675A-B579-460E-94D1-54222C63F5DA}</a:tableStyleId>
              </a:tblPr>
              <a:tblGrid>
                <a:gridCol w="309880">
                  <a:extLst>
                    <a:ext uri="{9D8B030D-6E8A-4147-A177-3AD203B41FA5}">
                      <a16:colId xmlns:a16="http://schemas.microsoft.com/office/drawing/2014/main" val="2915303853"/>
                    </a:ext>
                  </a:extLst>
                </a:gridCol>
                <a:gridCol w="329636">
                  <a:extLst>
                    <a:ext uri="{9D8B030D-6E8A-4147-A177-3AD203B41FA5}">
                      <a16:colId xmlns:a16="http://schemas.microsoft.com/office/drawing/2014/main" val="2789875555"/>
                    </a:ext>
                  </a:extLst>
                </a:gridCol>
                <a:gridCol w="329636">
                  <a:extLst>
                    <a:ext uri="{9D8B030D-6E8A-4147-A177-3AD203B41FA5}">
                      <a16:colId xmlns:a16="http://schemas.microsoft.com/office/drawing/2014/main" val="4229813076"/>
                    </a:ext>
                  </a:extLst>
                </a:gridCol>
                <a:gridCol w="329636">
                  <a:extLst>
                    <a:ext uri="{9D8B030D-6E8A-4147-A177-3AD203B41FA5}">
                      <a16:colId xmlns:a16="http://schemas.microsoft.com/office/drawing/2014/main" val="2392566873"/>
                    </a:ext>
                  </a:extLst>
                </a:gridCol>
                <a:gridCol w="329636">
                  <a:extLst>
                    <a:ext uri="{9D8B030D-6E8A-4147-A177-3AD203B41FA5}">
                      <a16:colId xmlns:a16="http://schemas.microsoft.com/office/drawing/2014/main" val="2638742188"/>
                    </a:ext>
                  </a:extLst>
                </a:gridCol>
                <a:gridCol w="329636">
                  <a:extLst>
                    <a:ext uri="{9D8B030D-6E8A-4147-A177-3AD203B41FA5}">
                      <a16:colId xmlns:a16="http://schemas.microsoft.com/office/drawing/2014/main" val="666329905"/>
                    </a:ext>
                  </a:extLst>
                </a:gridCol>
                <a:gridCol w="329636">
                  <a:extLst>
                    <a:ext uri="{9D8B030D-6E8A-4147-A177-3AD203B41FA5}">
                      <a16:colId xmlns:a16="http://schemas.microsoft.com/office/drawing/2014/main" val="1942526671"/>
                    </a:ext>
                  </a:extLst>
                </a:gridCol>
                <a:gridCol w="329636">
                  <a:extLst>
                    <a:ext uri="{9D8B030D-6E8A-4147-A177-3AD203B41FA5}">
                      <a16:colId xmlns:a16="http://schemas.microsoft.com/office/drawing/2014/main" val="3019523819"/>
                    </a:ext>
                  </a:extLst>
                </a:gridCol>
                <a:gridCol w="329636">
                  <a:extLst>
                    <a:ext uri="{9D8B030D-6E8A-4147-A177-3AD203B41FA5}">
                      <a16:colId xmlns:a16="http://schemas.microsoft.com/office/drawing/2014/main" val="3083218968"/>
                    </a:ext>
                  </a:extLst>
                </a:gridCol>
                <a:gridCol w="329636">
                  <a:extLst>
                    <a:ext uri="{9D8B030D-6E8A-4147-A177-3AD203B41FA5}">
                      <a16:colId xmlns:a16="http://schemas.microsoft.com/office/drawing/2014/main" val="4205650844"/>
                    </a:ext>
                  </a:extLst>
                </a:gridCol>
              </a:tblGrid>
              <a:tr h="310444">
                <a:tc>
                  <a:txBody>
                    <a:bodyPr/>
                    <a:lstStyle/>
                    <a:p>
                      <a:r>
                        <a:rPr lang="en-US" altLang="zh-CN" sz="1200" dirty="0"/>
                        <a:t>0</a:t>
                      </a:r>
                      <a:endParaRPr lang="zh-CN" altLang="en-US" sz="1200" dirty="0"/>
                    </a:p>
                  </a:txBody>
                  <a:tcPr/>
                </a:tc>
                <a:tc>
                  <a:txBody>
                    <a:bodyPr/>
                    <a:lstStyle/>
                    <a:p>
                      <a:r>
                        <a:rPr lang="en-US" altLang="zh-CN" sz="1200" dirty="0"/>
                        <a:t>5</a:t>
                      </a:r>
                      <a:endParaRPr lang="zh-CN" altLang="en-US" sz="1200" dirty="0"/>
                    </a:p>
                  </a:txBody>
                  <a:tcPr/>
                </a:tc>
                <a:tc>
                  <a:txBody>
                    <a:bodyPr/>
                    <a:lstStyle/>
                    <a:p>
                      <a:r>
                        <a:rPr lang="en-US" altLang="zh-CN" sz="1200" dirty="0"/>
                        <a:t>9</a:t>
                      </a:r>
                      <a:endParaRPr lang="zh-CN" altLang="en-US" sz="1200" dirty="0"/>
                    </a:p>
                  </a:txBody>
                  <a:tcPr/>
                </a:tc>
                <a:tc>
                  <a:txBody>
                    <a:bodyPr/>
                    <a:lstStyle/>
                    <a:p>
                      <a:r>
                        <a:rPr lang="en-US" altLang="zh-CN" sz="1200" dirty="0"/>
                        <a:t>1</a:t>
                      </a:r>
                      <a:endParaRPr lang="zh-CN" altLang="en-US" sz="1200" dirty="0"/>
                    </a:p>
                  </a:txBody>
                  <a:tcPr/>
                </a:tc>
                <a:tc>
                  <a:txBody>
                    <a:bodyPr/>
                    <a:lstStyle/>
                    <a:p>
                      <a:r>
                        <a:rPr lang="en-US" altLang="zh-CN" sz="1200" dirty="0"/>
                        <a:t>…</a:t>
                      </a:r>
                      <a:endParaRPr lang="zh-CN" altLang="en-US" sz="1200" dirty="0"/>
                    </a:p>
                  </a:txBody>
                  <a:tcPr/>
                </a:tc>
                <a:tc>
                  <a:txBody>
                    <a:bodyPr/>
                    <a:lstStyle/>
                    <a:p>
                      <a:r>
                        <a:rPr lang="en-US" altLang="zh-CN" sz="1200" dirty="0"/>
                        <a:t>3</a:t>
                      </a:r>
                      <a:endParaRPr lang="zh-CN" altLang="en-US" sz="1200" dirty="0"/>
                    </a:p>
                  </a:txBody>
                  <a:tcPr/>
                </a:tc>
                <a:tc>
                  <a:txBody>
                    <a:bodyPr/>
                    <a:lstStyle/>
                    <a:p>
                      <a:r>
                        <a:rPr lang="en-US" altLang="zh-CN" sz="1200" dirty="0"/>
                        <a:t>6</a:t>
                      </a:r>
                      <a:endParaRPr lang="zh-CN" altLang="en-US" sz="1200" dirty="0"/>
                    </a:p>
                  </a:txBody>
                  <a:tcPr/>
                </a:tc>
                <a:tc>
                  <a:txBody>
                    <a:bodyPr/>
                    <a:lstStyle/>
                    <a:p>
                      <a:r>
                        <a:rPr lang="en-US" altLang="zh-CN" sz="1200" dirty="0"/>
                        <a:t>8</a:t>
                      </a:r>
                      <a:endParaRPr lang="zh-CN" altLang="en-US" sz="1200" dirty="0"/>
                    </a:p>
                  </a:txBody>
                  <a:tcPr/>
                </a:tc>
                <a:tc>
                  <a:txBody>
                    <a:bodyPr/>
                    <a:lstStyle/>
                    <a:p>
                      <a:r>
                        <a:rPr lang="en-US" altLang="zh-CN" sz="1200" dirty="0"/>
                        <a:t>1</a:t>
                      </a:r>
                      <a:endParaRPr lang="zh-CN" altLang="en-US" sz="1200" dirty="0"/>
                    </a:p>
                  </a:txBody>
                  <a:tcPr/>
                </a:tc>
                <a:tc>
                  <a:txBody>
                    <a:bodyPr/>
                    <a:lstStyle/>
                    <a:p>
                      <a:r>
                        <a:rPr lang="en-US" altLang="zh-CN" sz="1200" dirty="0"/>
                        <a:t>7</a:t>
                      </a:r>
                      <a:endParaRPr lang="zh-CN" altLang="en-US" sz="1200" dirty="0"/>
                    </a:p>
                  </a:txBody>
                  <a:tcPr/>
                </a:tc>
                <a:extLst>
                  <a:ext uri="{0D108BD9-81ED-4DB2-BD59-A6C34878D82A}">
                    <a16:rowId xmlns:a16="http://schemas.microsoft.com/office/drawing/2014/main" val="2299061057"/>
                  </a:ext>
                </a:extLst>
              </a:tr>
            </a:tbl>
          </a:graphicData>
        </a:graphic>
      </p:graphicFrame>
      <p:graphicFrame>
        <p:nvGraphicFramePr>
          <p:cNvPr id="6" name="Table 5">
            <a:extLst>
              <a:ext uri="{FF2B5EF4-FFF2-40B4-BE49-F238E27FC236}">
                <a16:creationId xmlns:a16="http://schemas.microsoft.com/office/drawing/2014/main" id="{2A5E80DF-4A66-4518-85DD-F0E02185E362}"/>
              </a:ext>
            </a:extLst>
          </p:cNvPr>
          <p:cNvGraphicFramePr>
            <a:graphicFrameLocks noGrp="1"/>
          </p:cNvGraphicFramePr>
          <p:nvPr>
            <p:extLst>
              <p:ext uri="{D42A27DB-BD31-4B8C-83A1-F6EECF244321}">
                <p14:modId xmlns:p14="http://schemas.microsoft.com/office/powerpoint/2010/main" val="2395799801"/>
              </p:ext>
            </p:extLst>
          </p:nvPr>
        </p:nvGraphicFramePr>
        <p:xfrm>
          <a:off x="3866440" y="3877733"/>
          <a:ext cx="3276604" cy="310444"/>
        </p:xfrm>
        <a:graphic>
          <a:graphicData uri="http://schemas.openxmlformats.org/drawingml/2006/table">
            <a:tbl>
              <a:tblPr firstRow="1" bandRow="1">
                <a:tableStyleId>{5940675A-B579-460E-94D1-54222C63F5DA}</a:tableStyleId>
              </a:tblPr>
              <a:tblGrid>
                <a:gridCol w="309880">
                  <a:extLst>
                    <a:ext uri="{9D8B030D-6E8A-4147-A177-3AD203B41FA5}">
                      <a16:colId xmlns:a16="http://schemas.microsoft.com/office/drawing/2014/main" val="2915303853"/>
                    </a:ext>
                  </a:extLst>
                </a:gridCol>
                <a:gridCol w="329636">
                  <a:extLst>
                    <a:ext uri="{9D8B030D-6E8A-4147-A177-3AD203B41FA5}">
                      <a16:colId xmlns:a16="http://schemas.microsoft.com/office/drawing/2014/main" val="2789875555"/>
                    </a:ext>
                  </a:extLst>
                </a:gridCol>
                <a:gridCol w="329636">
                  <a:extLst>
                    <a:ext uri="{9D8B030D-6E8A-4147-A177-3AD203B41FA5}">
                      <a16:colId xmlns:a16="http://schemas.microsoft.com/office/drawing/2014/main" val="4229813076"/>
                    </a:ext>
                  </a:extLst>
                </a:gridCol>
                <a:gridCol w="329636">
                  <a:extLst>
                    <a:ext uri="{9D8B030D-6E8A-4147-A177-3AD203B41FA5}">
                      <a16:colId xmlns:a16="http://schemas.microsoft.com/office/drawing/2014/main" val="2392566873"/>
                    </a:ext>
                  </a:extLst>
                </a:gridCol>
                <a:gridCol w="329636">
                  <a:extLst>
                    <a:ext uri="{9D8B030D-6E8A-4147-A177-3AD203B41FA5}">
                      <a16:colId xmlns:a16="http://schemas.microsoft.com/office/drawing/2014/main" val="2638742188"/>
                    </a:ext>
                  </a:extLst>
                </a:gridCol>
                <a:gridCol w="329636">
                  <a:extLst>
                    <a:ext uri="{9D8B030D-6E8A-4147-A177-3AD203B41FA5}">
                      <a16:colId xmlns:a16="http://schemas.microsoft.com/office/drawing/2014/main" val="666329905"/>
                    </a:ext>
                  </a:extLst>
                </a:gridCol>
                <a:gridCol w="329636">
                  <a:extLst>
                    <a:ext uri="{9D8B030D-6E8A-4147-A177-3AD203B41FA5}">
                      <a16:colId xmlns:a16="http://schemas.microsoft.com/office/drawing/2014/main" val="1942526671"/>
                    </a:ext>
                  </a:extLst>
                </a:gridCol>
                <a:gridCol w="329636">
                  <a:extLst>
                    <a:ext uri="{9D8B030D-6E8A-4147-A177-3AD203B41FA5}">
                      <a16:colId xmlns:a16="http://schemas.microsoft.com/office/drawing/2014/main" val="3019523819"/>
                    </a:ext>
                  </a:extLst>
                </a:gridCol>
                <a:gridCol w="329636">
                  <a:extLst>
                    <a:ext uri="{9D8B030D-6E8A-4147-A177-3AD203B41FA5}">
                      <a16:colId xmlns:a16="http://schemas.microsoft.com/office/drawing/2014/main" val="3083218968"/>
                    </a:ext>
                  </a:extLst>
                </a:gridCol>
                <a:gridCol w="329636">
                  <a:extLst>
                    <a:ext uri="{9D8B030D-6E8A-4147-A177-3AD203B41FA5}">
                      <a16:colId xmlns:a16="http://schemas.microsoft.com/office/drawing/2014/main" val="4205650844"/>
                    </a:ext>
                  </a:extLst>
                </a:gridCol>
              </a:tblGrid>
              <a:tr h="310444">
                <a:tc>
                  <a:txBody>
                    <a:bodyPr/>
                    <a:lstStyle/>
                    <a:p>
                      <a:r>
                        <a:rPr lang="en-US" altLang="zh-CN" sz="1200" dirty="0"/>
                        <a:t>0</a:t>
                      </a:r>
                      <a:endParaRPr lang="zh-CN" altLang="en-US" sz="1200" dirty="0"/>
                    </a:p>
                  </a:txBody>
                  <a:tcPr/>
                </a:tc>
                <a:tc>
                  <a:txBody>
                    <a:bodyPr/>
                    <a:lstStyle/>
                    <a:p>
                      <a:r>
                        <a:rPr lang="en-US" altLang="zh-CN" sz="1200" dirty="0"/>
                        <a:t>5</a:t>
                      </a:r>
                      <a:endParaRPr lang="zh-CN" altLang="en-US" sz="1200" dirty="0"/>
                    </a:p>
                  </a:txBody>
                  <a:tcPr/>
                </a:tc>
                <a:tc>
                  <a:txBody>
                    <a:bodyPr/>
                    <a:lstStyle/>
                    <a:p>
                      <a:r>
                        <a:rPr lang="en-US" altLang="zh-CN" sz="1200" dirty="0"/>
                        <a:t>9</a:t>
                      </a:r>
                      <a:endParaRPr lang="zh-CN" altLang="en-US" sz="1200" dirty="0"/>
                    </a:p>
                  </a:txBody>
                  <a:tcPr/>
                </a:tc>
                <a:tc>
                  <a:txBody>
                    <a:bodyPr/>
                    <a:lstStyle/>
                    <a:p>
                      <a:r>
                        <a:rPr lang="en-US" altLang="zh-CN" sz="1200" dirty="0"/>
                        <a:t>1</a:t>
                      </a:r>
                      <a:endParaRPr lang="zh-CN" altLang="en-US" sz="1200" dirty="0"/>
                    </a:p>
                  </a:txBody>
                  <a:tcPr/>
                </a:tc>
                <a:tc>
                  <a:txBody>
                    <a:bodyPr/>
                    <a:lstStyle/>
                    <a:p>
                      <a:r>
                        <a:rPr lang="en-US" altLang="zh-CN" sz="1200" dirty="0"/>
                        <a:t>…</a:t>
                      </a:r>
                      <a:endParaRPr lang="zh-CN" altLang="en-US" sz="1200" dirty="0"/>
                    </a:p>
                  </a:txBody>
                  <a:tcPr/>
                </a:tc>
                <a:tc>
                  <a:txBody>
                    <a:bodyPr/>
                    <a:lstStyle/>
                    <a:p>
                      <a:r>
                        <a:rPr lang="en-US" altLang="zh-CN" sz="1200" dirty="0"/>
                        <a:t>3</a:t>
                      </a:r>
                      <a:endParaRPr lang="zh-CN" altLang="en-US" sz="1200" dirty="0"/>
                    </a:p>
                  </a:txBody>
                  <a:tcPr/>
                </a:tc>
                <a:tc>
                  <a:txBody>
                    <a:bodyPr/>
                    <a:lstStyle/>
                    <a:p>
                      <a:r>
                        <a:rPr lang="en-US" altLang="zh-CN" sz="1200" dirty="0"/>
                        <a:t>6</a:t>
                      </a:r>
                      <a:endParaRPr lang="zh-CN" altLang="en-US" sz="1200" dirty="0"/>
                    </a:p>
                  </a:txBody>
                  <a:tcPr/>
                </a:tc>
                <a:tc>
                  <a:txBody>
                    <a:bodyPr/>
                    <a:lstStyle/>
                    <a:p>
                      <a:r>
                        <a:rPr lang="en-US" altLang="zh-CN" sz="1200" dirty="0"/>
                        <a:t>8</a:t>
                      </a:r>
                      <a:endParaRPr lang="zh-CN" altLang="en-US" sz="1200" dirty="0"/>
                    </a:p>
                  </a:txBody>
                  <a:tcPr/>
                </a:tc>
                <a:tc>
                  <a:txBody>
                    <a:bodyPr/>
                    <a:lstStyle/>
                    <a:p>
                      <a:r>
                        <a:rPr lang="en-US" altLang="zh-CN" sz="1200" dirty="0"/>
                        <a:t>1</a:t>
                      </a:r>
                      <a:endParaRPr lang="zh-CN" altLang="en-US" sz="1200" dirty="0"/>
                    </a:p>
                  </a:txBody>
                  <a:tcPr/>
                </a:tc>
                <a:tc>
                  <a:txBody>
                    <a:bodyPr/>
                    <a:lstStyle/>
                    <a:p>
                      <a:r>
                        <a:rPr lang="en-US" altLang="zh-CN" sz="1200" dirty="0"/>
                        <a:t>7</a:t>
                      </a:r>
                      <a:endParaRPr lang="zh-CN" altLang="en-US" sz="1200" dirty="0"/>
                    </a:p>
                  </a:txBody>
                  <a:tcPr/>
                </a:tc>
                <a:extLst>
                  <a:ext uri="{0D108BD9-81ED-4DB2-BD59-A6C34878D82A}">
                    <a16:rowId xmlns:a16="http://schemas.microsoft.com/office/drawing/2014/main" val="2299061057"/>
                  </a:ext>
                </a:extLst>
              </a:tr>
            </a:tbl>
          </a:graphicData>
        </a:graphic>
      </p:graphicFrame>
      <p:sp>
        <p:nvSpPr>
          <p:cNvPr id="7" name="TextBox 6">
            <a:extLst>
              <a:ext uri="{FF2B5EF4-FFF2-40B4-BE49-F238E27FC236}">
                <a16:creationId xmlns:a16="http://schemas.microsoft.com/office/drawing/2014/main" id="{74F8906E-0ECC-4326-AEC2-835A7413B408}"/>
              </a:ext>
            </a:extLst>
          </p:cNvPr>
          <p:cNvSpPr txBox="1"/>
          <p:nvPr/>
        </p:nvSpPr>
        <p:spPr>
          <a:xfrm>
            <a:off x="2285996" y="2353733"/>
            <a:ext cx="1580444"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1800" kern="0" dirty="0">
                <a:ea typeface="Arial Unicode MS" pitchFamily="34" charset="-128"/>
                <a:cs typeface="Arial Unicode MS" pitchFamily="34" charset="-128"/>
              </a:rPr>
              <a:t>embedding1</a:t>
            </a:r>
            <a:endParaRPr lang="zh-CN" altLang="en-US" sz="1800" kern="0" dirty="0" err="1">
              <a:ea typeface="Arial Unicode MS" pitchFamily="34" charset="-128"/>
              <a:cs typeface="Arial Unicode MS" pitchFamily="34" charset="-128"/>
            </a:endParaRPr>
          </a:p>
        </p:txBody>
      </p:sp>
      <p:sp>
        <p:nvSpPr>
          <p:cNvPr id="8" name="TextBox 7">
            <a:extLst>
              <a:ext uri="{FF2B5EF4-FFF2-40B4-BE49-F238E27FC236}">
                <a16:creationId xmlns:a16="http://schemas.microsoft.com/office/drawing/2014/main" id="{06F2DC48-1F30-40A5-909D-368703684647}"/>
              </a:ext>
            </a:extLst>
          </p:cNvPr>
          <p:cNvSpPr txBox="1"/>
          <p:nvPr/>
        </p:nvSpPr>
        <p:spPr>
          <a:xfrm>
            <a:off x="2285996" y="3115733"/>
            <a:ext cx="1580444"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1800" kern="0" dirty="0">
                <a:ea typeface="Arial Unicode MS" pitchFamily="34" charset="-128"/>
                <a:cs typeface="Arial Unicode MS" pitchFamily="34" charset="-128"/>
              </a:rPr>
              <a:t>embedding2</a:t>
            </a:r>
            <a:endParaRPr lang="zh-CN" altLang="en-US" sz="1800" kern="0" dirty="0" err="1">
              <a:ea typeface="Arial Unicode MS" pitchFamily="34" charset="-128"/>
              <a:cs typeface="Arial Unicode MS" pitchFamily="34" charset="-128"/>
            </a:endParaRPr>
          </a:p>
        </p:txBody>
      </p:sp>
      <p:sp>
        <p:nvSpPr>
          <p:cNvPr id="9" name="TextBox 8">
            <a:extLst>
              <a:ext uri="{FF2B5EF4-FFF2-40B4-BE49-F238E27FC236}">
                <a16:creationId xmlns:a16="http://schemas.microsoft.com/office/drawing/2014/main" id="{5DEFAF9A-E32C-4F65-945E-5BAA54ACD4D9}"/>
              </a:ext>
            </a:extLst>
          </p:cNvPr>
          <p:cNvSpPr txBox="1"/>
          <p:nvPr/>
        </p:nvSpPr>
        <p:spPr>
          <a:xfrm>
            <a:off x="2285996" y="3911178"/>
            <a:ext cx="1580444"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1800" kern="0" dirty="0">
                <a:ea typeface="Arial Unicode MS" pitchFamily="34" charset="-128"/>
                <a:cs typeface="Arial Unicode MS" pitchFamily="34" charset="-128"/>
              </a:rPr>
              <a:t>embedding3</a:t>
            </a:r>
            <a:endParaRPr lang="zh-CN" altLang="en-US" sz="18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4912751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8A668-0EB8-46B5-9BEB-C2973A0FB13A}"/>
              </a:ext>
            </a:extLst>
          </p:cNvPr>
          <p:cNvSpPr>
            <a:spLocks noGrp="1"/>
          </p:cNvSpPr>
          <p:nvPr>
            <p:ph type="title"/>
          </p:nvPr>
        </p:nvSpPr>
        <p:spPr/>
        <p:txBody>
          <a:bodyPr/>
          <a:lstStyle/>
          <a:p>
            <a:r>
              <a:rPr lang="en-US" altLang="zh-CN" dirty="0" err="1"/>
              <a:t>GPT</a:t>
            </a:r>
            <a:endParaRPr lang="zh-CN" altLang="en-US" dirty="0"/>
          </a:p>
        </p:txBody>
      </p:sp>
      <p:pic>
        <p:nvPicPr>
          <p:cNvPr id="4" name="Picture 3">
            <a:extLst>
              <a:ext uri="{FF2B5EF4-FFF2-40B4-BE49-F238E27FC236}">
                <a16:creationId xmlns:a16="http://schemas.microsoft.com/office/drawing/2014/main" id="{380646A6-866A-4198-9277-21D7A80B9F9B}"/>
              </a:ext>
            </a:extLst>
          </p:cNvPr>
          <p:cNvPicPr>
            <a:picLocks noChangeAspect="1"/>
          </p:cNvPicPr>
          <p:nvPr/>
        </p:nvPicPr>
        <p:blipFill>
          <a:blip r:embed="rId2"/>
          <a:stretch>
            <a:fillRect/>
          </a:stretch>
        </p:blipFill>
        <p:spPr>
          <a:xfrm>
            <a:off x="5681662" y="2566987"/>
            <a:ext cx="3267075" cy="3095625"/>
          </a:xfrm>
          <a:prstGeom prst="rect">
            <a:avLst/>
          </a:prstGeom>
        </p:spPr>
      </p:pic>
    </p:spTree>
    <p:extLst>
      <p:ext uri="{BB962C8B-B14F-4D97-AF65-F5344CB8AC3E}">
        <p14:creationId xmlns:p14="http://schemas.microsoft.com/office/powerpoint/2010/main" val="42009929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B8278-30A0-478F-A648-259C86027736}"/>
              </a:ext>
            </a:extLst>
          </p:cNvPr>
          <p:cNvSpPr>
            <a:spLocks noGrp="1"/>
          </p:cNvSpPr>
          <p:nvPr>
            <p:ph type="title"/>
          </p:nvPr>
        </p:nvSpPr>
        <p:spPr/>
        <p:txBody>
          <a:bodyPr/>
          <a:lstStyle/>
          <a:p>
            <a:endParaRPr lang="zh-CN" altLang="en-US"/>
          </a:p>
        </p:txBody>
      </p:sp>
      <p:sp>
        <p:nvSpPr>
          <p:cNvPr id="4" name="TextBox 3">
            <a:extLst>
              <a:ext uri="{FF2B5EF4-FFF2-40B4-BE49-F238E27FC236}">
                <a16:creationId xmlns:a16="http://schemas.microsoft.com/office/drawing/2014/main" id="{38A70A01-60BC-4917-BE09-BFE1EFA862C3}"/>
              </a:ext>
            </a:extLst>
          </p:cNvPr>
          <p:cNvSpPr txBox="1"/>
          <p:nvPr/>
        </p:nvSpPr>
        <p:spPr>
          <a:xfrm>
            <a:off x="5159022" y="3397955"/>
            <a:ext cx="3014134" cy="553998"/>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3600" kern="0" dirty="0">
                <a:ea typeface="Arial Unicode MS" pitchFamily="34" charset="-128"/>
                <a:cs typeface="Arial Unicode MS" pitchFamily="34" charset="-128"/>
              </a:rPr>
              <a:t>Transformer!</a:t>
            </a:r>
            <a:endParaRPr lang="zh-CN" altLang="en-US" sz="36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15589973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1CEE6-F040-493A-97D8-1BC8D4C91B8D}"/>
              </a:ext>
            </a:extLst>
          </p:cNvPr>
          <p:cNvSpPr>
            <a:spLocks noGrp="1"/>
          </p:cNvSpPr>
          <p:nvPr>
            <p:ph type="title"/>
          </p:nvPr>
        </p:nvSpPr>
        <p:spPr/>
        <p:txBody>
          <a:bodyPr/>
          <a:lstStyle/>
          <a:p>
            <a:r>
              <a:rPr lang="en-US" altLang="zh-CN" dirty="0"/>
              <a:t>Use it</a:t>
            </a:r>
            <a:endParaRPr lang="zh-CN" altLang="en-US" dirty="0"/>
          </a:p>
        </p:txBody>
      </p:sp>
      <p:sp>
        <p:nvSpPr>
          <p:cNvPr id="4" name="Rectangle: Rounded Corners 3">
            <a:extLst>
              <a:ext uri="{FF2B5EF4-FFF2-40B4-BE49-F238E27FC236}">
                <a16:creationId xmlns:a16="http://schemas.microsoft.com/office/drawing/2014/main" id="{D15571B9-259B-4CA9-A674-C79A3B8254CA}"/>
              </a:ext>
            </a:extLst>
          </p:cNvPr>
          <p:cNvSpPr/>
          <p:nvPr/>
        </p:nvSpPr>
        <p:spPr bwMode="gray">
          <a:xfrm>
            <a:off x="1625600" y="3206045"/>
            <a:ext cx="1952978" cy="1580445"/>
          </a:xfrm>
          <a:prstGeom prst="round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altLang="zh-CN" sz="2000" b="0" i="0" u="none" strike="noStrike" kern="0" cap="none" spc="0" normalizeH="0" baseline="0" noProof="0" dirty="0">
                <a:ln>
                  <a:noFill/>
                </a:ln>
                <a:effectLst/>
                <a:uLnTx/>
                <a:uFillTx/>
                <a:ea typeface="Arial Unicode MS" pitchFamily="34" charset="-128"/>
                <a:cs typeface="Arial Unicode MS" pitchFamily="34" charset="-128"/>
              </a:rPr>
              <a:t>Data Set</a:t>
            </a: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5" name="Rectangle: Rounded Corners 4">
            <a:extLst>
              <a:ext uri="{FF2B5EF4-FFF2-40B4-BE49-F238E27FC236}">
                <a16:creationId xmlns:a16="http://schemas.microsoft.com/office/drawing/2014/main" id="{E974A3DB-BE56-4787-9E02-156C57D16FA9}"/>
              </a:ext>
            </a:extLst>
          </p:cNvPr>
          <p:cNvSpPr/>
          <p:nvPr/>
        </p:nvSpPr>
        <p:spPr bwMode="gray">
          <a:xfrm>
            <a:off x="4188178" y="1591733"/>
            <a:ext cx="1682044" cy="530577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altLang="zh-CN" sz="2000" b="0" i="0" u="none" strike="noStrike" kern="0" cap="none" spc="0" normalizeH="0" baseline="0" noProof="0" dirty="0">
                <a:ln>
                  <a:noFill/>
                </a:ln>
                <a:effectLst/>
                <a:uLnTx/>
                <a:uFillTx/>
                <a:ea typeface="Arial Unicode MS" pitchFamily="34" charset="-128"/>
                <a:cs typeface="Arial Unicode MS" pitchFamily="34" charset="-128"/>
              </a:rPr>
              <a:t>embedding</a:t>
            </a: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Rectangle: Rounded Corners 5">
            <a:extLst>
              <a:ext uri="{FF2B5EF4-FFF2-40B4-BE49-F238E27FC236}">
                <a16:creationId xmlns:a16="http://schemas.microsoft.com/office/drawing/2014/main" id="{54B99CFA-614E-408B-BF8B-85DEE4019371}"/>
              </a:ext>
            </a:extLst>
          </p:cNvPr>
          <p:cNvSpPr/>
          <p:nvPr/>
        </p:nvSpPr>
        <p:spPr bwMode="gray">
          <a:xfrm>
            <a:off x="6795911" y="2754489"/>
            <a:ext cx="2686756" cy="2980267"/>
          </a:xfrm>
          <a:prstGeom prst="round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altLang="zh-CN" sz="2000" b="0" i="0" u="none" strike="noStrike" kern="0" cap="none" spc="0" normalizeH="0" baseline="0" noProof="0" dirty="0">
                <a:ln>
                  <a:noFill/>
                </a:ln>
                <a:effectLst/>
                <a:uLnTx/>
                <a:uFillTx/>
                <a:ea typeface="Arial Unicode MS" pitchFamily="34" charset="-128"/>
                <a:cs typeface="Arial Unicode MS" pitchFamily="34" charset="-128"/>
              </a:rPr>
              <a:t>Deep Network</a:t>
            </a: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7" name="Rectangle 6">
            <a:extLst>
              <a:ext uri="{FF2B5EF4-FFF2-40B4-BE49-F238E27FC236}">
                <a16:creationId xmlns:a16="http://schemas.microsoft.com/office/drawing/2014/main" id="{64A59FA8-2DE0-4E3A-BBC9-C4AF3C89EB68}"/>
              </a:ext>
            </a:extLst>
          </p:cNvPr>
          <p:cNvSpPr/>
          <p:nvPr/>
        </p:nvSpPr>
        <p:spPr>
          <a:xfrm>
            <a:off x="4188178" y="6954716"/>
            <a:ext cx="1768433" cy="477054"/>
          </a:xfrm>
          <a:prstGeom prst="rect">
            <a:avLst/>
          </a:prstGeom>
        </p:spPr>
        <p:txBody>
          <a:bodyPr wrap="none">
            <a:spAutoFit/>
          </a:bodyPr>
          <a:lstStyle/>
          <a:p>
            <a:r>
              <a:rPr lang="en-US" altLang="zh-CN" dirty="0">
                <a:solidFill>
                  <a:srgbClr val="FF0000"/>
                </a:solidFill>
              </a:rPr>
              <a:t>Fine tuning</a:t>
            </a:r>
            <a:endParaRPr lang="zh-CN" altLang="en-US" dirty="0">
              <a:solidFill>
                <a:srgbClr val="FF0000"/>
              </a:solidFill>
            </a:endParaRPr>
          </a:p>
        </p:txBody>
      </p:sp>
    </p:spTree>
    <p:extLst>
      <p:ext uri="{BB962C8B-B14F-4D97-AF65-F5344CB8AC3E}">
        <p14:creationId xmlns:p14="http://schemas.microsoft.com/office/powerpoint/2010/main" val="3283096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6AFD6-9CFD-4920-96A0-4776E916716E}"/>
              </a:ext>
            </a:extLst>
          </p:cNvPr>
          <p:cNvSpPr>
            <a:spLocks noGrp="1"/>
          </p:cNvSpPr>
          <p:nvPr>
            <p:ph type="title"/>
          </p:nvPr>
        </p:nvSpPr>
        <p:spPr/>
        <p:txBody>
          <a:bodyPr/>
          <a:lstStyle/>
          <a:p>
            <a:r>
              <a:rPr lang="en-US" altLang="zh-CN" dirty="0"/>
              <a:t>BERT</a:t>
            </a:r>
            <a:endParaRPr lang="zh-CN" altLang="en-US" dirty="0"/>
          </a:p>
        </p:txBody>
      </p:sp>
      <p:pic>
        <p:nvPicPr>
          <p:cNvPr id="4" name="Picture 3">
            <a:extLst>
              <a:ext uri="{FF2B5EF4-FFF2-40B4-BE49-F238E27FC236}">
                <a16:creationId xmlns:a16="http://schemas.microsoft.com/office/drawing/2014/main" id="{5AC20803-5A7A-4D0F-961B-9C22F76E34AF}"/>
              </a:ext>
            </a:extLst>
          </p:cNvPr>
          <p:cNvPicPr>
            <a:picLocks noChangeAspect="1"/>
          </p:cNvPicPr>
          <p:nvPr/>
        </p:nvPicPr>
        <p:blipFill>
          <a:blip r:embed="rId2"/>
          <a:stretch>
            <a:fillRect/>
          </a:stretch>
        </p:blipFill>
        <p:spPr>
          <a:xfrm>
            <a:off x="5581650" y="2519362"/>
            <a:ext cx="3467100" cy="3190875"/>
          </a:xfrm>
          <a:prstGeom prst="rect">
            <a:avLst/>
          </a:prstGeom>
        </p:spPr>
      </p:pic>
    </p:spTree>
    <p:extLst>
      <p:ext uri="{BB962C8B-B14F-4D97-AF65-F5344CB8AC3E}">
        <p14:creationId xmlns:p14="http://schemas.microsoft.com/office/powerpoint/2010/main" val="7616192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F7F98-9254-44DD-96A4-4F5489B1EBC7}"/>
              </a:ext>
            </a:extLst>
          </p:cNvPr>
          <p:cNvSpPr>
            <a:spLocks noGrp="1"/>
          </p:cNvSpPr>
          <p:nvPr>
            <p:ph type="title"/>
          </p:nvPr>
        </p:nvSpPr>
        <p:spPr/>
        <p:txBody>
          <a:bodyPr/>
          <a:lstStyle/>
          <a:p>
            <a:endParaRPr lang="zh-CN" altLang="en-US"/>
          </a:p>
        </p:txBody>
      </p:sp>
      <p:sp>
        <p:nvSpPr>
          <p:cNvPr id="4" name="TextBox 3">
            <a:extLst>
              <a:ext uri="{FF2B5EF4-FFF2-40B4-BE49-F238E27FC236}">
                <a16:creationId xmlns:a16="http://schemas.microsoft.com/office/drawing/2014/main" id="{CD5F6AD9-9630-47AF-89DB-A9E3FAEDDCF0}"/>
              </a:ext>
            </a:extLst>
          </p:cNvPr>
          <p:cNvSpPr txBox="1"/>
          <p:nvPr/>
        </p:nvSpPr>
        <p:spPr>
          <a:xfrm>
            <a:off x="5000978" y="3160889"/>
            <a:ext cx="2743200" cy="73866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zh-CN" altLang="en-US" sz="4800" kern="0" dirty="0">
                <a:ea typeface="Arial Unicode MS" pitchFamily="34" charset="-128"/>
                <a:cs typeface="Arial Unicode MS" pitchFamily="34" charset="-128"/>
              </a:rPr>
              <a:t>有钱</a:t>
            </a:r>
          </a:p>
        </p:txBody>
      </p:sp>
    </p:spTree>
    <p:extLst>
      <p:ext uri="{BB962C8B-B14F-4D97-AF65-F5344CB8AC3E}">
        <p14:creationId xmlns:p14="http://schemas.microsoft.com/office/powerpoint/2010/main" val="3872746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3D480-661D-48FA-B357-7283ADA38446}"/>
              </a:ext>
            </a:extLst>
          </p:cNvPr>
          <p:cNvSpPr>
            <a:spLocks noGrp="1"/>
          </p:cNvSpPr>
          <p:nvPr>
            <p:ph type="title"/>
          </p:nvPr>
        </p:nvSpPr>
        <p:spPr/>
        <p:txBody>
          <a:bodyPr/>
          <a:lstStyle/>
          <a:p>
            <a:r>
              <a:rPr lang="en-US" altLang="zh-CN" dirty="0"/>
              <a:t>BERT-pre training</a:t>
            </a:r>
            <a:endParaRPr lang="zh-CN" altLang="en-US" dirty="0"/>
          </a:p>
        </p:txBody>
      </p:sp>
      <p:sp>
        <p:nvSpPr>
          <p:cNvPr id="4" name="TextBox 3">
            <a:extLst>
              <a:ext uri="{FF2B5EF4-FFF2-40B4-BE49-F238E27FC236}">
                <a16:creationId xmlns:a16="http://schemas.microsoft.com/office/drawing/2014/main" id="{89E1B0A4-C9BA-47FE-951D-B3DA3F855489}"/>
              </a:ext>
            </a:extLst>
          </p:cNvPr>
          <p:cNvSpPr txBox="1"/>
          <p:nvPr/>
        </p:nvSpPr>
        <p:spPr>
          <a:xfrm flipH="1">
            <a:off x="1795493" y="2302933"/>
            <a:ext cx="5926106" cy="73866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4800" kern="0" dirty="0">
                <a:ea typeface="Arial Unicode MS" pitchFamily="34" charset="-128"/>
                <a:cs typeface="Arial Unicode MS" pitchFamily="34" charset="-128"/>
              </a:rPr>
              <a:t>33,000,000,000,000</a:t>
            </a:r>
            <a:endParaRPr lang="zh-CN" altLang="en-US" sz="4800" kern="0" dirty="0" err="1">
              <a:ea typeface="Arial Unicode MS" pitchFamily="34" charset="-128"/>
              <a:cs typeface="Arial Unicode MS" pitchFamily="34" charset="-128"/>
            </a:endParaRPr>
          </a:p>
        </p:txBody>
      </p:sp>
      <p:sp>
        <p:nvSpPr>
          <p:cNvPr id="5" name="TextBox 4">
            <a:extLst>
              <a:ext uri="{FF2B5EF4-FFF2-40B4-BE49-F238E27FC236}">
                <a16:creationId xmlns:a16="http://schemas.microsoft.com/office/drawing/2014/main" id="{628D9BD1-1B5C-4CE7-8DE8-B01B5A192B60}"/>
              </a:ext>
            </a:extLst>
          </p:cNvPr>
          <p:cNvSpPr txBox="1"/>
          <p:nvPr/>
        </p:nvSpPr>
        <p:spPr>
          <a:xfrm>
            <a:off x="1795493" y="4797778"/>
            <a:ext cx="3216774" cy="83099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5400" kern="0" dirty="0">
                <a:ea typeface="Arial Unicode MS" pitchFamily="34" charset="-128"/>
                <a:cs typeface="Arial Unicode MS" pitchFamily="34" charset="-128"/>
              </a:rPr>
              <a:t>MASK ML</a:t>
            </a:r>
            <a:endParaRPr lang="zh-CN" altLang="en-US" sz="54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253855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A8CFC-E605-4EEB-BF2F-BF5B12563BB0}"/>
              </a:ext>
            </a:extLst>
          </p:cNvPr>
          <p:cNvSpPr>
            <a:spLocks noGrp="1"/>
          </p:cNvSpPr>
          <p:nvPr>
            <p:ph type="title"/>
          </p:nvPr>
        </p:nvSpPr>
        <p:spPr/>
        <p:txBody>
          <a:bodyPr/>
          <a:lstStyle/>
          <a:p>
            <a:r>
              <a:rPr lang="en-US" altLang="zh-CN" dirty="0"/>
              <a:t>Content</a:t>
            </a:r>
            <a:endParaRPr lang="zh-CN" altLang="en-US" dirty="0"/>
          </a:p>
        </p:txBody>
      </p:sp>
      <p:sp>
        <p:nvSpPr>
          <p:cNvPr id="3" name="Content Placeholder 2">
            <a:extLst>
              <a:ext uri="{FF2B5EF4-FFF2-40B4-BE49-F238E27FC236}">
                <a16:creationId xmlns:a16="http://schemas.microsoft.com/office/drawing/2014/main" id="{C28E8DEA-24B5-4679-9833-F26A797684A7}"/>
              </a:ext>
            </a:extLst>
          </p:cNvPr>
          <p:cNvSpPr>
            <a:spLocks noGrp="1"/>
          </p:cNvSpPr>
          <p:nvPr>
            <p:ph idx="1"/>
          </p:nvPr>
        </p:nvSpPr>
        <p:spPr/>
        <p:txBody>
          <a:bodyPr/>
          <a:lstStyle/>
          <a:p>
            <a:pPr marL="457200" indent="-457200">
              <a:buAutoNum type="arabicPeriod"/>
            </a:pPr>
            <a:r>
              <a:rPr lang="en-US" altLang="zh-CN" dirty="0"/>
              <a:t>Introduction</a:t>
            </a:r>
          </a:p>
          <a:p>
            <a:pPr marL="457200" indent="-457200">
              <a:buAutoNum type="arabicPeriod"/>
            </a:pPr>
            <a:r>
              <a:rPr lang="en-US" altLang="zh-CN" dirty="0"/>
              <a:t>History of BERT</a:t>
            </a:r>
          </a:p>
          <a:p>
            <a:pPr marL="457200" indent="-457200">
              <a:buAutoNum type="arabicPeriod"/>
            </a:pPr>
            <a:r>
              <a:rPr lang="en-US" altLang="zh-CN" dirty="0">
                <a:solidFill>
                  <a:srgbClr val="FF0000"/>
                </a:solidFill>
              </a:rPr>
              <a:t>Pre-training</a:t>
            </a:r>
          </a:p>
          <a:p>
            <a:pPr marL="457200" indent="-457200">
              <a:buAutoNum type="arabicPeriod"/>
            </a:pPr>
            <a:r>
              <a:rPr lang="en-US" altLang="zh-CN" dirty="0"/>
              <a:t>Finetuning</a:t>
            </a:r>
          </a:p>
          <a:p>
            <a:pPr marL="457200" indent="-457200">
              <a:buAutoNum type="arabicPeriod"/>
            </a:pPr>
            <a:r>
              <a:rPr lang="en-US" altLang="zh-CN" dirty="0"/>
              <a:t>Detail of Transformer</a:t>
            </a:r>
          </a:p>
          <a:p>
            <a:endParaRPr lang="zh-CN" altLang="en-US" dirty="0"/>
          </a:p>
        </p:txBody>
      </p:sp>
    </p:spTree>
    <p:extLst>
      <p:ext uri="{BB962C8B-B14F-4D97-AF65-F5344CB8AC3E}">
        <p14:creationId xmlns:p14="http://schemas.microsoft.com/office/powerpoint/2010/main" val="2650576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FE88D-3E10-42FB-AAD2-9CFFE7B251C1}"/>
              </a:ext>
            </a:extLst>
          </p:cNvPr>
          <p:cNvSpPr>
            <a:spLocks noGrp="1"/>
          </p:cNvSpPr>
          <p:nvPr>
            <p:ph type="title"/>
          </p:nvPr>
        </p:nvSpPr>
        <p:spPr/>
        <p:txBody>
          <a:bodyPr/>
          <a:lstStyle/>
          <a:p>
            <a:endParaRPr lang="zh-CN" altLang="en-US"/>
          </a:p>
        </p:txBody>
      </p:sp>
      <p:sp>
        <p:nvSpPr>
          <p:cNvPr id="4" name="Rectangle: Rounded Corners 3">
            <a:extLst>
              <a:ext uri="{FF2B5EF4-FFF2-40B4-BE49-F238E27FC236}">
                <a16:creationId xmlns:a16="http://schemas.microsoft.com/office/drawing/2014/main" id="{88FBBF97-0FA7-412C-9E22-089D7BBF3D98}"/>
              </a:ext>
            </a:extLst>
          </p:cNvPr>
          <p:cNvSpPr/>
          <p:nvPr/>
        </p:nvSpPr>
        <p:spPr bwMode="gray">
          <a:xfrm>
            <a:off x="1433689" y="3048000"/>
            <a:ext cx="3623733" cy="2810933"/>
          </a:xfrm>
          <a:prstGeom prst="round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altLang="zh-CN" sz="2000" b="0" i="0" u="none" strike="noStrike" kern="0" cap="none" spc="0" normalizeH="0" baseline="0" noProof="0" dirty="0">
                <a:ln>
                  <a:noFill/>
                </a:ln>
                <a:effectLst/>
                <a:uLnTx/>
                <a:uFillTx/>
                <a:ea typeface="Arial Unicode MS" pitchFamily="34" charset="-128"/>
                <a:cs typeface="Arial Unicode MS" pitchFamily="34" charset="-128"/>
              </a:rPr>
              <a:t>85%</a:t>
            </a: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5" name="Rectangle: Rounded Corners 4">
            <a:extLst>
              <a:ext uri="{FF2B5EF4-FFF2-40B4-BE49-F238E27FC236}">
                <a16:creationId xmlns:a16="http://schemas.microsoft.com/office/drawing/2014/main" id="{D12E3DF1-9A44-4762-BD2D-AC2682D1EED0}"/>
              </a:ext>
            </a:extLst>
          </p:cNvPr>
          <p:cNvSpPr/>
          <p:nvPr/>
        </p:nvSpPr>
        <p:spPr bwMode="gray">
          <a:xfrm>
            <a:off x="5751690" y="3048000"/>
            <a:ext cx="1755422" cy="2810933"/>
          </a:xfrm>
          <a:prstGeom prst="roundRect">
            <a:avLst/>
          </a:prstGeom>
          <a:solidFill>
            <a:schemeClr val="accent1">
              <a:lumMod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altLang="zh-CN" sz="2000" kern="0" dirty="0">
                <a:ea typeface="Arial Unicode MS" pitchFamily="34" charset="-128"/>
                <a:cs typeface="Arial Unicode MS" pitchFamily="34" charset="-128"/>
              </a:rPr>
              <a:t>1</a:t>
            </a:r>
            <a:r>
              <a:rPr kumimoji="0" lang="en-US" altLang="zh-CN" sz="2000" b="0" i="0" u="none" strike="noStrike" kern="0" cap="none" spc="0" normalizeH="0" baseline="0" noProof="0" dirty="0">
                <a:ln>
                  <a:noFill/>
                </a:ln>
                <a:effectLst/>
                <a:uLnTx/>
                <a:uFillTx/>
                <a:ea typeface="Arial Unicode MS" pitchFamily="34" charset="-128"/>
                <a:cs typeface="Arial Unicode MS" pitchFamily="34" charset="-128"/>
              </a:rPr>
              <a:t>5%</a:t>
            </a: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327980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2CFFE-EBA7-441D-BA76-4C2AD7E8466C}"/>
              </a:ext>
            </a:extLst>
          </p:cNvPr>
          <p:cNvSpPr>
            <a:spLocks noGrp="1"/>
          </p:cNvSpPr>
          <p:nvPr>
            <p:ph type="title"/>
          </p:nvPr>
        </p:nvSpPr>
        <p:spPr/>
        <p:txBody>
          <a:bodyPr/>
          <a:lstStyle/>
          <a:p>
            <a:r>
              <a:rPr lang="en-US" altLang="zh-CN" dirty="0"/>
              <a:t>Introduction</a:t>
            </a:r>
            <a:endParaRPr lang="zh-CN" altLang="en-US" dirty="0"/>
          </a:p>
        </p:txBody>
      </p:sp>
      <p:sp>
        <p:nvSpPr>
          <p:cNvPr id="4" name="Rectangle: Rounded Corners 3">
            <a:extLst>
              <a:ext uri="{FF2B5EF4-FFF2-40B4-BE49-F238E27FC236}">
                <a16:creationId xmlns:a16="http://schemas.microsoft.com/office/drawing/2014/main" id="{D7C10B0E-3A15-40CE-911F-E3748ED9972D}"/>
              </a:ext>
            </a:extLst>
          </p:cNvPr>
          <p:cNvSpPr/>
          <p:nvPr/>
        </p:nvSpPr>
        <p:spPr bwMode="gray">
          <a:xfrm>
            <a:off x="2427111" y="3269897"/>
            <a:ext cx="1885244" cy="688622"/>
          </a:xfrm>
          <a:prstGeom prst="round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altLang="zh-CN" sz="2000" b="0" i="0" u="none" strike="noStrike" kern="0" cap="none" spc="0" normalizeH="0" baseline="0" noProof="0" dirty="0">
                <a:ln>
                  <a:noFill/>
                </a:ln>
                <a:effectLst/>
                <a:uLnTx/>
                <a:uFillTx/>
                <a:ea typeface="Arial Unicode MS" pitchFamily="34" charset="-128"/>
                <a:cs typeface="Arial Unicode MS" pitchFamily="34" charset="-128"/>
              </a:rPr>
              <a:t>Deep Network</a:t>
            </a: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6" name="Straight Arrow Connector 5">
            <a:extLst>
              <a:ext uri="{FF2B5EF4-FFF2-40B4-BE49-F238E27FC236}">
                <a16:creationId xmlns:a16="http://schemas.microsoft.com/office/drawing/2014/main" id="{E90256A5-BE6B-4A19-89D3-5FAF35FBABF5}"/>
              </a:ext>
            </a:extLst>
          </p:cNvPr>
          <p:cNvCxnSpPr>
            <a:cxnSpLocks/>
            <a:endCxn id="4" idx="1"/>
          </p:cNvCxnSpPr>
          <p:nvPr/>
        </p:nvCxnSpPr>
        <p:spPr>
          <a:xfrm>
            <a:off x="773289" y="3614208"/>
            <a:ext cx="1653822"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A16042-C4C6-4F9A-864D-849EC9C36CBD}"/>
              </a:ext>
            </a:extLst>
          </p:cNvPr>
          <p:cNvSpPr txBox="1"/>
          <p:nvPr/>
        </p:nvSpPr>
        <p:spPr>
          <a:xfrm>
            <a:off x="773289" y="2958189"/>
            <a:ext cx="2336800" cy="492443"/>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1600" kern="0" dirty="0">
                <a:ea typeface="Arial Unicode MS" pitchFamily="34" charset="-128"/>
                <a:cs typeface="Arial Unicode MS" pitchFamily="34" charset="-128"/>
              </a:rPr>
              <a:t>Step1: design deep Network</a:t>
            </a:r>
            <a:endParaRPr lang="zh-CN" altLang="en-US" sz="1600" kern="0" dirty="0" err="1">
              <a:ea typeface="Arial Unicode MS" pitchFamily="34" charset="-128"/>
              <a:cs typeface="Arial Unicode MS" pitchFamily="34" charset="-128"/>
            </a:endParaRPr>
          </a:p>
        </p:txBody>
      </p:sp>
      <p:cxnSp>
        <p:nvCxnSpPr>
          <p:cNvPr id="9" name="Straight Arrow Connector 8">
            <a:extLst>
              <a:ext uri="{FF2B5EF4-FFF2-40B4-BE49-F238E27FC236}">
                <a16:creationId xmlns:a16="http://schemas.microsoft.com/office/drawing/2014/main" id="{53BC166B-2621-4E33-A8A9-53416B9BA6CC}"/>
              </a:ext>
            </a:extLst>
          </p:cNvPr>
          <p:cNvCxnSpPr>
            <a:cxnSpLocks/>
          </p:cNvCxnSpPr>
          <p:nvPr/>
        </p:nvCxnSpPr>
        <p:spPr>
          <a:xfrm>
            <a:off x="4312355" y="3614208"/>
            <a:ext cx="1653822"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13B97117-AC01-4A49-8667-90C474E1005B}"/>
              </a:ext>
            </a:extLst>
          </p:cNvPr>
          <p:cNvSpPr/>
          <p:nvPr/>
        </p:nvSpPr>
        <p:spPr bwMode="gray">
          <a:xfrm>
            <a:off x="5966177" y="3269897"/>
            <a:ext cx="1885244" cy="688622"/>
          </a:xfrm>
          <a:prstGeom prst="round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 name="Oval 10">
            <a:extLst>
              <a:ext uri="{FF2B5EF4-FFF2-40B4-BE49-F238E27FC236}">
                <a16:creationId xmlns:a16="http://schemas.microsoft.com/office/drawing/2014/main" id="{ECB61036-9C02-496F-A656-54FDFCAF7F81}"/>
              </a:ext>
            </a:extLst>
          </p:cNvPr>
          <p:cNvSpPr/>
          <p:nvPr/>
        </p:nvSpPr>
        <p:spPr bwMode="gray">
          <a:xfrm>
            <a:off x="6496756" y="3310827"/>
            <a:ext cx="124178" cy="135457"/>
          </a:xfrm>
          <a:prstGeom prst="ellips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2" name="Oval 11">
            <a:extLst>
              <a:ext uri="{FF2B5EF4-FFF2-40B4-BE49-F238E27FC236}">
                <a16:creationId xmlns:a16="http://schemas.microsoft.com/office/drawing/2014/main" id="{4AC62FD8-ECCA-4CB4-8A7B-E3557EBB88AE}"/>
              </a:ext>
            </a:extLst>
          </p:cNvPr>
          <p:cNvSpPr/>
          <p:nvPr/>
        </p:nvSpPr>
        <p:spPr bwMode="gray">
          <a:xfrm>
            <a:off x="6496756" y="3468872"/>
            <a:ext cx="124178" cy="135457"/>
          </a:xfrm>
          <a:prstGeom prst="ellips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3" name="Oval 12">
            <a:extLst>
              <a:ext uri="{FF2B5EF4-FFF2-40B4-BE49-F238E27FC236}">
                <a16:creationId xmlns:a16="http://schemas.microsoft.com/office/drawing/2014/main" id="{7EB461B2-C628-42BE-8045-FBCF3707B186}"/>
              </a:ext>
            </a:extLst>
          </p:cNvPr>
          <p:cNvSpPr/>
          <p:nvPr/>
        </p:nvSpPr>
        <p:spPr bwMode="gray">
          <a:xfrm>
            <a:off x="6496756" y="3626917"/>
            <a:ext cx="124178" cy="135457"/>
          </a:xfrm>
          <a:prstGeom prst="ellips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4" name="Oval 13">
            <a:extLst>
              <a:ext uri="{FF2B5EF4-FFF2-40B4-BE49-F238E27FC236}">
                <a16:creationId xmlns:a16="http://schemas.microsoft.com/office/drawing/2014/main" id="{8145C61A-582F-4BAB-9C4C-0F64D378B614}"/>
              </a:ext>
            </a:extLst>
          </p:cNvPr>
          <p:cNvSpPr/>
          <p:nvPr/>
        </p:nvSpPr>
        <p:spPr bwMode="gray">
          <a:xfrm>
            <a:off x="6496756" y="3784962"/>
            <a:ext cx="124178" cy="135457"/>
          </a:xfrm>
          <a:prstGeom prst="ellips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5" name="Oval 14">
            <a:extLst>
              <a:ext uri="{FF2B5EF4-FFF2-40B4-BE49-F238E27FC236}">
                <a16:creationId xmlns:a16="http://schemas.microsoft.com/office/drawing/2014/main" id="{CDF3F8FB-86A6-4D65-8709-7F07953AD021}"/>
              </a:ext>
            </a:extLst>
          </p:cNvPr>
          <p:cNvSpPr/>
          <p:nvPr/>
        </p:nvSpPr>
        <p:spPr bwMode="gray">
          <a:xfrm>
            <a:off x="6886222" y="3463227"/>
            <a:ext cx="124178" cy="135457"/>
          </a:xfrm>
          <a:prstGeom prst="ellips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6" name="Oval 15">
            <a:extLst>
              <a:ext uri="{FF2B5EF4-FFF2-40B4-BE49-F238E27FC236}">
                <a16:creationId xmlns:a16="http://schemas.microsoft.com/office/drawing/2014/main" id="{0D359994-E576-4064-8D0F-B9A83C8F81B4}"/>
              </a:ext>
            </a:extLst>
          </p:cNvPr>
          <p:cNvSpPr/>
          <p:nvPr/>
        </p:nvSpPr>
        <p:spPr bwMode="gray">
          <a:xfrm>
            <a:off x="6886222" y="3621272"/>
            <a:ext cx="124178" cy="135457"/>
          </a:xfrm>
          <a:prstGeom prst="ellips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Oval 16">
            <a:extLst>
              <a:ext uri="{FF2B5EF4-FFF2-40B4-BE49-F238E27FC236}">
                <a16:creationId xmlns:a16="http://schemas.microsoft.com/office/drawing/2014/main" id="{7F67F84C-9846-4E66-9734-85CA42EF16DE}"/>
              </a:ext>
            </a:extLst>
          </p:cNvPr>
          <p:cNvSpPr/>
          <p:nvPr/>
        </p:nvSpPr>
        <p:spPr bwMode="gray">
          <a:xfrm>
            <a:off x="7038622" y="3463227"/>
            <a:ext cx="124178" cy="135457"/>
          </a:xfrm>
          <a:prstGeom prst="ellips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Oval 17">
            <a:extLst>
              <a:ext uri="{FF2B5EF4-FFF2-40B4-BE49-F238E27FC236}">
                <a16:creationId xmlns:a16="http://schemas.microsoft.com/office/drawing/2014/main" id="{FFEF55EA-E872-464B-B15E-E8C0823E0FF8}"/>
              </a:ext>
            </a:extLst>
          </p:cNvPr>
          <p:cNvSpPr/>
          <p:nvPr/>
        </p:nvSpPr>
        <p:spPr bwMode="gray">
          <a:xfrm>
            <a:off x="7038622" y="3621272"/>
            <a:ext cx="124178" cy="135457"/>
          </a:xfrm>
          <a:prstGeom prst="ellips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 name="Oval 18">
            <a:extLst>
              <a:ext uri="{FF2B5EF4-FFF2-40B4-BE49-F238E27FC236}">
                <a16:creationId xmlns:a16="http://schemas.microsoft.com/office/drawing/2014/main" id="{A7BBA0F5-DC02-4602-B351-E5DC2B3AE933}"/>
              </a:ext>
            </a:extLst>
          </p:cNvPr>
          <p:cNvSpPr/>
          <p:nvPr/>
        </p:nvSpPr>
        <p:spPr bwMode="gray">
          <a:xfrm>
            <a:off x="7191022" y="3310827"/>
            <a:ext cx="124178" cy="135457"/>
          </a:xfrm>
          <a:prstGeom prst="ellips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Oval 19">
            <a:extLst>
              <a:ext uri="{FF2B5EF4-FFF2-40B4-BE49-F238E27FC236}">
                <a16:creationId xmlns:a16="http://schemas.microsoft.com/office/drawing/2014/main" id="{C8492B1D-2495-44C8-B99B-9EAA84A393E6}"/>
              </a:ext>
            </a:extLst>
          </p:cNvPr>
          <p:cNvSpPr/>
          <p:nvPr/>
        </p:nvSpPr>
        <p:spPr bwMode="gray">
          <a:xfrm>
            <a:off x="7191022" y="3468872"/>
            <a:ext cx="124178" cy="135457"/>
          </a:xfrm>
          <a:prstGeom prst="ellips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Oval 20">
            <a:extLst>
              <a:ext uri="{FF2B5EF4-FFF2-40B4-BE49-F238E27FC236}">
                <a16:creationId xmlns:a16="http://schemas.microsoft.com/office/drawing/2014/main" id="{A1DE4AD1-59FC-486F-88E7-552962477551}"/>
              </a:ext>
            </a:extLst>
          </p:cNvPr>
          <p:cNvSpPr/>
          <p:nvPr/>
        </p:nvSpPr>
        <p:spPr bwMode="gray">
          <a:xfrm>
            <a:off x="7191022" y="3626917"/>
            <a:ext cx="124178" cy="135457"/>
          </a:xfrm>
          <a:prstGeom prst="ellips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Oval 21">
            <a:extLst>
              <a:ext uri="{FF2B5EF4-FFF2-40B4-BE49-F238E27FC236}">
                <a16:creationId xmlns:a16="http://schemas.microsoft.com/office/drawing/2014/main" id="{1F5D342F-6A4B-412F-83D6-3D5D8E9A1BC6}"/>
              </a:ext>
            </a:extLst>
          </p:cNvPr>
          <p:cNvSpPr/>
          <p:nvPr/>
        </p:nvSpPr>
        <p:spPr bwMode="gray">
          <a:xfrm>
            <a:off x="7191022" y="3784962"/>
            <a:ext cx="124178" cy="135457"/>
          </a:xfrm>
          <a:prstGeom prst="ellips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3" name="Oval 22">
            <a:extLst>
              <a:ext uri="{FF2B5EF4-FFF2-40B4-BE49-F238E27FC236}">
                <a16:creationId xmlns:a16="http://schemas.microsoft.com/office/drawing/2014/main" id="{3A8B0E4E-8F07-41B7-9AF5-3949A35DD9EE}"/>
              </a:ext>
            </a:extLst>
          </p:cNvPr>
          <p:cNvSpPr/>
          <p:nvPr/>
        </p:nvSpPr>
        <p:spPr bwMode="gray">
          <a:xfrm>
            <a:off x="7343422" y="3463227"/>
            <a:ext cx="124178" cy="135457"/>
          </a:xfrm>
          <a:prstGeom prst="ellips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4" name="Oval 23">
            <a:extLst>
              <a:ext uri="{FF2B5EF4-FFF2-40B4-BE49-F238E27FC236}">
                <a16:creationId xmlns:a16="http://schemas.microsoft.com/office/drawing/2014/main" id="{CCE2C417-912B-4647-B0FD-FFEE3FE86C96}"/>
              </a:ext>
            </a:extLst>
          </p:cNvPr>
          <p:cNvSpPr/>
          <p:nvPr/>
        </p:nvSpPr>
        <p:spPr bwMode="gray">
          <a:xfrm>
            <a:off x="7343422" y="3621272"/>
            <a:ext cx="124178" cy="135457"/>
          </a:xfrm>
          <a:prstGeom prst="ellips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27" name="Straight Arrow Connector 26">
            <a:extLst>
              <a:ext uri="{FF2B5EF4-FFF2-40B4-BE49-F238E27FC236}">
                <a16:creationId xmlns:a16="http://schemas.microsoft.com/office/drawing/2014/main" id="{94A85B27-650D-4F0A-88D1-1F3E00FE9206}"/>
              </a:ext>
            </a:extLst>
          </p:cNvPr>
          <p:cNvCxnSpPr>
            <a:stCxn id="11" idx="5"/>
            <a:endCxn id="15" idx="2"/>
          </p:cNvCxnSpPr>
          <p:nvPr/>
        </p:nvCxnSpPr>
        <p:spPr>
          <a:xfrm>
            <a:off x="6602749" y="3426447"/>
            <a:ext cx="283473" cy="10450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93AEF1D-CECE-4749-9838-5FC3555EBBB7}"/>
              </a:ext>
            </a:extLst>
          </p:cNvPr>
          <p:cNvCxnSpPr>
            <a:stCxn id="12" idx="5"/>
            <a:endCxn id="15" idx="2"/>
          </p:cNvCxnSpPr>
          <p:nvPr/>
        </p:nvCxnSpPr>
        <p:spPr>
          <a:xfrm flipV="1">
            <a:off x="6602749" y="3530956"/>
            <a:ext cx="283473" cy="53536"/>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BE331AC-D80D-4B83-B181-257AFC5EE5EC}"/>
              </a:ext>
            </a:extLst>
          </p:cNvPr>
          <p:cNvCxnSpPr>
            <a:stCxn id="13" idx="7"/>
            <a:endCxn id="16" idx="2"/>
          </p:cNvCxnSpPr>
          <p:nvPr/>
        </p:nvCxnSpPr>
        <p:spPr>
          <a:xfrm>
            <a:off x="6602749" y="3646754"/>
            <a:ext cx="283473" cy="42247"/>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A8E90FD-1A1F-4C6A-AF99-E08E6BB2B051}"/>
              </a:ext>
            </a:extLst>
          </p:cNvPr>
          <p:cNvCxnSpPr>
            <a:stCxn id="14" idx="5"/>
            <a:endCxn id="15" idx="2"/>
          </p:cNvCxnSpPr>
          <p:nvPr/>
        </p:nvCxnSpPr>
        <p:spPr>
          <a:xfrm flipV="1">
            <a:off x="6602749" y="3530956"/>
            <a:ext cx="283473" cy="369626"/>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D2ABE2B-2866-4CE0-A019-565504EFD0E1}"/>
              </a:ext>
            </a:extLst>
          </p:cNvPr>
          <p:cNvCxnSpPr/>
          <p:nvPr/>
        </p:nvCxnSpPr>
        <p:spPr>
          <a:xfrm>
            <a:off x="6372578" y="3364978"/>
            <a:ext cx="124178"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C2BA716-4129-4766-958C-79F2341FDAE8}"/>
              </a:ext>
            </a:extLst>
          </p:cNvPr>
          <p:cNvCxnSpPr/>
          <p:nvPr/>
        </p:nvCxnSpPr>
        <p:spPr>
          <a:xfrm>
            <a:off x="6372578" y="3528663"/>
            <a:ext cx="124178"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C45B798-7D51-405D-B59D-5A9915FA0233}"/>
              </a:ext>
            </a:extLst>
          </p:cNvPr>
          <p:cNvCxnSpPr/>
          <p:nvPr/>
        </p:nvCxnSpPr>
        <p:spPr>
          <a:xfrm>
            <a:off x="6372578" y="3679307"/>
            <a:ext cx="124178"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5368E23-D66B-4733-A4B4-ECD786BDFC1A}"/>
              </a:ext>
            </a:extLst>
          </p:cNvPr>
          <p:cNvCxnSpPr/>
          <p:nvPr/>
        </p:nvCxnSpPr>
        <p:spPr>
          <a:xfrm>
            <a:off x="6372578" y="3842992"/>
            <a:ext cx="124178"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2480929-A910-4673-A64D-890FA1ED9818}"/>
              </a:ext>
            </a:extLst>
          </p:cNvPr>
          <p:cNvCxnSpPr>
            <a:stCxn id="15" idx="6"/>
          </p:cNvCxnSpPr>
          <p:nvPr/>
        </p:nvCxnSpPr>
        <p:spPr>
          <a:xfrm flipV="1">
            <a:off x="7010400" y="3528663"/>
            <a:ext cx="591608" cy="2293"/>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DE75C3E-109B-4CA5-8B45-860121FD731E}"/>
              </a:ext>
            </a:extLst>
          </p:cNvPr>
          <p:cNvCxnSpPr>
            <a:stCxn id="16" idx="6"/>
          </p:cNvCxnSpPr>
          <p:nvPr/>
        </p:nvCxnSpPr>
        <p:spPr>
          <a:xfrm>
            <a:off x="7010400" y="3689001"/>
            <a:ext cx="591608"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4B84A4A2-A8FE-45F6-A959-CE057442F7C9}"/>
              </a:ext>
            </a:extLst>
          </p:cNvPr>
          <p:cNvSpPr txBox="1"/>
          <p:nvPr/>
        </p:nvSpPr>
        <p:spPr>
          <a:xfrm>
            <a:off x="4407685" y="2996088"/>
            <a:ext cx="2336800" cy="492443"/>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1600" kern="0" dirty="0">
                <a:ea typeface="Arial Unicode MS" pitchFamily="34" charset="-128"/>
                <a:cs typeface="Arial Unicode MS" pitchFamily="34" charset="-128"/>
              </a:rPr>
              <a:t>Step2: Initialization parameters</a:t>
            </a:r>
            <a:endParaRPr lang="zh-CN" altLang="en-US" sz="1600" kern="0" dirty="0" err="1">
              <a:ea typeface="Arial Unicode MS" pitchFamily="34" charset="-128"/>
              <a:cs typeface="Arial Unicode MS" pitchFamily="34" charset="-128"/>
            </a:endParaRPr>
          </a:p>
        </p:txBody>
      </p:sp>
      <p:cxnSp>
        <p:nvCxnSpPr>
          <p:cNvPr id="48" name="Straight Arrow Connector 47">
            <a:extLst>
              <a:ext uri="{FF2B5EF4-FFF2-40B4-BE49-F238E27FC236}">
                <a16:creationId xmlns:a16="http://schemas.microsoft.com/office/drawing/2014/main" id="{847419E7-E277-40C4-AEA6-3EF2D4978036}"/>
              </a:ext>
            </a:extLst>
          </p:cNvPr>
          <p:cNvCxnSpPr>
            <a:cxnSpLocks/>
          </p:cNvCxnSpPr>
          <p:nvPr/>
        </p:nvCxnSpPr>
        <p:spPr>
          <a:xfrm>
            <a:off x="7851421" y="3614208"/>
            <a:ext cx="1653822"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8D75016D-4C7A-4B93-BFDA-B6D1DB439F82}"/>
              </a:ext>
            </a:extLst>
          </p:cNvPr>
          <p:cNvSpPr/>
          <p:nvPr/>
        </p:nvSpPr>
        <p:spPr bwMode="gray">
          <a:xfrm>
            <a:off x="9505243" y="3269897"/>
            <a:ext cx="1885244" cy="688622"/>
          </a:xfrm>
          <a:prstGeom prst="round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altLang="zh-CN" sz="2000" b="0" i="0" u="none" strike="noStrike" kern="0" cap="none" spc="0" normalizeH="0" baseline="0" noProof="0" dirty="0">
                <a:ln>
                  <a:noFill/>
                </a:ln>
                <a:effectLst/>
                <a:uLnTx/>
                <a:uFillTx/>
                <a:ea typeface="Arial Unicode MS" pitchFamily="34" charset="-128"/>
                <a:cs typeface="Arial Unicode MS" pitchFamily="34" charset="-128"/>
              </a:rPr>
              <a:t>ML model</a:t>
            </a: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50" name="TextBox 49">
            <a:extLst>
              <a:ext uri="{FF2B5EF4-FFF2-40B4-BE49-F238E27FC236}">
                <a16:creationId xmlns:a16="http://schemas.microsoft.com/office/drawing/2014/main" id="{B0A2EC06-E284-4CD3-8445-3F1FD77F5F4E}"/>
              </a:ext>
            </a:extLst>
          </p:cNvPr>
          <p:cNvSpPr txBox="1"/>
          <p:nvPr/>
        </p:nvSpPr>
        <p:spPr>
          <a:xfrm>
            <a:off x="7970836" y="3036220"/>
            <a:ext cx="2336800" cy="24622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1600" kern="0" dirty="0">
                <a:ea typeface="Arial Unicode MS" pitchFamily="34" charset="-128"/>
                <a:cs typeface="Arial Unicode MS" pitchFamily="34" charset="-128"/>
              </a:rPr>
              <a:t>Step3: Feed Data</a:t>
            </a:r>
            <a:endParaRPr lang="zh-CN" altLang="en-US" sz="1600" kern="0" dirty="0" err="1">
              <a:ea typeface="Arial Unicode MS" pitchFamily="34" charset="-128"/>
              <a:cs typeface="Arial Unicode MS" pitchFamily="34" charset="-128"/>
            </a:endParaRPr>
          </a:p>
        </p:txBody>
      </p:sp>
      <p:sp>
        <p:nvSpPr>
          <p:cNvPr id="51" name="Rectangle 50">
            <a:extLst>
              <a:ext uri="{FF2B5EF4-FFF2-40B4-BE49-F238E27FC236}">
                <a16:creationId xmlns:a16="http://schemas.microsoft.com/office/drawing/2014/main" id="{70C194EE-C9A6-4B9D-9636-49CDCF116EDE}"/>
              </a:ext>
            </a:extLst>
          </p:cNvPr>
          <p:cNvSpPr/>
          <p:nvPr/>
        </p:nvSpPr>
        <p:spPr>
          <a:xfrm>
            <a:off x="682370" y="1907517"/>
            <a:ext cx="1666738" cy="477054"/>
          </a:xfrm>
          <a:prstGeom prst="rect">
            <a:avLst/>
          </a:prstGeom>
        </p:spPr>
        <p:txBody>
          <a:bodyPr wrap="none">
            <a:spAutoFit/>
          </a:bodyPr>
          <a:lstStyle/>
          <a:p>
            <a:r>
              <a:rPr lang="en-US" altLang="zh-CN" dirty="0"/>
              <a:t>Traditional</a:t>
            </a:r>
            <a:endParaRPr lang="zh-CN" altLang="en-US" dirty="0"/>
          </a:p>
        </p:txBody>
      </p:sp>
      <p:sp>
        <p:nvSpPr>
          <p:cNvPr id="3" name="Oval 2">
            <a:extLst>
              <a:ext uri="{FF2B5EF4-FFF2-40B4-BE49-F238E27FC236}">
                <a16:creationId xmlns:a16="http://schemas.microsoft.com/office/drawing/2014/main" id="{8C16A60A-1EF5-4D1C-A98D-272D10CE2602}"/>
              </a:ext>
            </a:extLst>
          </p:cNvPr>
          <p:cNvSpPr/>
          <p:nvPr/>
        </p:nvSpPr>
        <p:spPr bwMode="gray">
          <a:xfrm>
            <a:off x="1618938" y="4751882"/>
            <a:ext cx="3672590" cy="1766340"/>
          </a:xfrm>
          <a:prstGeom prst="ellipse">
            <a:avLst/>
          </a:prstGeom>
          <a:solidFill>
            <a:schemeClr val="accent1"/>
          </a:solidFill>
          <a:ln w="6350" algn="ctr">
            <a:noFill/>
            <a:miter lim="800000"/>
            <a:headEnd/>
            <a:tailEnd/>
          </a:ln>
        </p:spPr>
        <p:txBody>
          <a:bodyPr lIns="90000" tIns="72000" rIns="90000" bIns="72000" rtlCol="0" anchor="ctr"/>
          <a:lstStyle/>
          <a:p>
            <a:pPr fontAlgn="base">
              <a:spcBef>
                <a:spcPts val="600"/>
              </a:spcBef>
              <a:spcAft>
                <a:spcPct val="0"/>
              </a:spcAft>
              <a:buClr>
                <a:srgbClr val="F0AB00"/>
              </a:buClr>
              <a:buSzPct val="80000"/>
            </a:pPr>
            <a:r>
              <a:rPr lang="en-US" altLang="zh-CN" sz="3600" kern="0" dirty="0">
                <a:ea typeface="Arial Unicode MS" pitchFamily="34" charset="-128"/>
                <a:cs typeface="Arial Unicode MS" pitchFamily="34" charset="-128"/>
              </a:rPr>
              <a:t>Big Dataset</a:t>
            </a:r>
            <a:endParaRPr lang="zh-CN" altLang="en-US" sz="3600" kern="0" dirty="0" err="1">
              <a:ea typeface="Arial Unicode MS" pitchFamily="34" charset="-128"/>
              <a:cs typeface="Arial Unicode MS" pitchFamily="34" charset="-128"/>
            </a:endParaRPr>
          </a:p>
        </p:txBody>
      </p:sp>
      <p:sp>
        <p:nvSpPr>
          <p:cNvPr id="41" name="Oval 40">
            <a:extLst>
              <a:ext uri="{FF2B5EF4-FFF2-40B4-BE49-F238E27FC236}">
                <a16:creationId xmlns:a16="http://schemas.microsoft.com/office/drawing/2014/main" id="{3CFB8296-7A77-4490-A2D9-3E82F2F98050}"/>
              </a:ext>
            </a:extLst>
          </p:cNvPr>
          <p:cNvSpPr/>
          <p:nvPr/>
        </p:nvSpPr>
        <p:spPr bwMode="gray">
          <a:xfrm>
            <a:off x="6134541" y="4780613"/>
            <a:ext cx="3672590" cy="1766340"/>
          </a:xfrm>
          <a:prstGeom prst="ellipse">
            <a:avLst/>
          </a:prstGeom>
          <a:solidFill>
            <a:schemeClr val="accent1"/>
          </a:solidFill>
          <a:ln w="6350" algn="ctr">
            <a:noFill/>
            <a:miter lim="800000"/>
            <a:headEnd/>
            <a:tailEnd/>
          </a:ln>
        </p:spPr>
        <p:txBody>
          <a:bodyPr lIns="90000" tIns="72000" rIns="90000" bIns="72000" rtlCol="0" anchor="ctr"/>
          <a:lstStyle/>
          <a:p>
            <a:pPr fontAlgn="base">
              <a:spcBef>
                <a:spcPts val="600"/>
              </a:spcBef>
              <a:spcAft>
                <a:spcPct val="0"/>
              </a:spcAft>
              <a:buClr>
                <a:srgbClr val="F0AB00"/>
              </a:buClr>
              <a:buSzPct val="80000"/>
            </a:pPr>
            <a:r>
              <a:rPr lang="en-US" altLang="zh-CN" sz="3600" kern="0" dirty="0">
                <a:ea typeface="Arial Unicode MS" pitchFamily="34" charset="-128"/>
                <a:cs typeface="Arial Unicode MS" pitchFamily="34" charset="-128"/>
              </a:rPr>
              <a:t>More Time</a:t>
            </a:r>
            <a:endParaRPr lang="zh-CN" altLang="en-US" sz="36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8682071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28280-E49B-4794-91AC-ACA4BEBFBDBC}"/>
              </a:ext>
            </a:extLst>
          </p:cNvPr>
          <p:cNvSpPr>
            <a:spLocks noGrp="1"/>
          </p:cNvSpPr>
          <p:nvPr>
            <p:ph type="title"/>
          </p:nvPr>
        </p:nvSpPr>
        <p:spPr/>
        <p:txBody>
          <a:bodyPr/>
          <a:lstStyle/>
          <a:p>
            <a:endParaRPr lang="zh-CN" altLang="en-US"/>
          </a:p>
        </p:txBody>
      </p:sp>
      <p:sp>
        <p:nvSpPr>
          <p:cNvPr id="4" name="Rectangle: Rounded Corners 3">
            <a:extLst>
              <a:ext uri="{FF2B5EF4-FFF2-40B4-BE49-F238E27FC236}">
                <a16:creationId xmlns:a16="http://schemas.microsoft.com/office/drawing/2014/main" id="{EEEEF31D-B47E-4D25-9E65-F075763F16A5}"/>
              </a:ext>
            </a:extLst>
          </p:cNvPr>
          <p:cNvSpPr/>
          <p:nvPr/>
        </p:nvSpPr>
        <p:spPr bwMode="gray">
          <a:xfrm>
            <a:off x="1055511" y="1840089"/>
            <a:ext cx="3889021" cy="2810933"/>
          </a:xfrm>
          <a:prstGeom prst="roundRect">
            <a:avLst/>
          </a:prstGeom>
          <a:solidFill>
            <a:schemeClr val="accent1">
              <a:lumMod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altLang="zh-CN" sz="2000" b="0" i="0" u="none" strike="noStrike" kern="0" cap="none" spc="0" normalizeH="0" baseline="0" noProof="0" dirty="0">
                <a:ln>
                  <a:noFill/>
                </a:ln>
                <a:effectLst/>
                <a:uLnTx/>
                <a:uFillTx/>
                <a:ea typeface="Arial Unicode MS" pitchFamily="34" charset="-128"/>
                <a:cs typeface="Arial Unicode MS" pitchFamily="34" charset="-128"/>
              </a:rPr>
              <a:t>80%</a:t>
            </a: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5" name="TextBox 4">
            <a:extLst>
              <a:ext uri="{FF2B5EF4-FFF2-40B4-BE49-F238E27FC236}">
                <a16:creationId xmlns:a16="http://schemas.microsoft.com/office/drawing/2014/main" id="{175ED4BC-826B-4AAE-B886-9B1AFDCCFB02}"/>
              </a:ext>
            </a:extLst>
          </p:cNvPr>
          <p:cNvSpPr txBox="1"/>
          <p:nvPr/>
        </p:nvSpPr>
        <p:spPr>
          <a:xfrm>
            <a:off x="1704620" y="5195110"/>
            <a:ext cx="3239911"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1800" kern="0" dirty="0">
                <a:ea typeface="Arial Unicode MS" pitchFamily="34" charset="-128"/>
                <a:cs typeface="Arial Unicode MS" pitchFamily="34" charset="-128"/>
              </a:rPr>
              <a:t>Original: This is a good job</a:t>
            </a:r>
            <a:endParaRPr lang="zh-CN" altLang="en-US" sz="1800" kern="0" dirty="0" err="1">
              <a:ea typeface="Arial Unicode MS" pitchFamily="34" charset="-128"/>
              <a:cs typeface="Arial Unicode MS" pitchFamily="34" charset="-128"/>
            </a:endParaRPr>
          </a:p>
        </p:txBody>
      </p:sp>
      <p:sp>
        <p:nvSpPr>
          <p:cNvPr id="6" name="TextBox 5">
            <a:extLst>
              <a:ext uri="{FF2B5EF4-FFF2-40B4-BE49-F238E27FC236}">
                <a16:creationId xmlns:a16="http://schemas.microsoft.com/office/drawing/2014/main" id="{CCE266FB-7D0C-4465-9759-6FC0E4D74117}"/>
              </a:ext>
            </a:extLst>
          </p:cNvPr>
          <p:cNvSpPr txBox="1"/>
          <p:nvPr/>
        </p:nvSpPr>
        <p:spPr>
          <a:xfrm>
            <a:off x="1704619" y="5739198"/>
            <a:ext cx="3239911"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1800" kern="0" dirty="0">
                <a:ea typeface="Arial Unicode MS" pitchFamily="34" charset="-128"/>
                <a:cs typeface="Arial Unicode MS" pitchFamily="34" charset="-128"/>
              </a:rPr>
              <a:t>Change: This is a good [mask]</a:t>
            </a:r>
            <a:endParaRPr lang="zh-CN" altLang="en-US" sz="18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8800616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CADE4-21A8-4520-8465-D857887AD943}"/>
              </a:ext>
            </a:extLst>
          </p:cNvPr>
          <p:cNvSpPr>
            <a:spLocks noGrp="1"/>
          </p:cNvSpPr>
          <p:nvPr>
            <p:ph type="title"/>
          </p:nvPr>
        </p:nvSpPr>
        <p:spPr/>
        <p:txBody>
          <a:bodyPr/>
          <a:lstStyle/>
          <a:p>
            <a:endParaRPr lang="zh-CN" altLang="en-US"/>
          </a:p>
        </p:txBody>
      </p:sp>
      <p:sp>
        <p:nvSpPr>
          <p:cNvPr id="4" name="Rectangle: Rounded Corners 3">
            <a:extLst>
              <a:ext uri="{FF2B5EF4-FFF2-40B4-BE49-F238E27FC236}">
                <a16:creationId xmlns:a16="http://schemas.microsoft.com/office/drawing/2014/main" id="{400C4DE8-97D2-44F0-8339-3ADE4E6929FD}"/>
              </a:ext>
            </a:extLst>
          </p:cNvPr>
          <p:cNvSpPr/>
          <p:nvPr/>
        </p:nvSpPr>
        <p:spPr bwMode="gray">
          <a:xfrm>
            <a:off x="1055512" y="1840089"/>
            <a:ext cx="942622" cy="2810933"/>
          </a:xfrm>
          <a:prstGeom prst="roundRect">
            <a:avLst/>
          </a:prstGeom>
          <a:solidFill>
            <a:schemeClr val="accent1">
              <a:lumMod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altLang="zh-CN" sz="2000" kern="0" dirty="0">
                <a:ea typeface="Arial Unicode MS" pitchFamily="34" charset="-128"/>
                <a:cs typeface="Arial Unicode MS" pitchFamily="34" charset="-128"/>
              </a:rPr>
              <a:t>1</a:t>
            </a:r>
            <a:r>
              <a:rPr kumimoji="0" lang="en-US" altLang="zh-CN" sz="2000" b="0" i="0" u="none" strike="noStrike" kern="0" cap="none" spc="0" normalizeH="0" baseline="0" noProof="0" dirty="0">
                <a:ln>
                  <a:noFill/>
                </a:ln>
                <a:effectLst/>
                <a:uLnTx/>
                <a:uFillTx/>
                <a:ea typeface="Arial Unicode MS" pitchFamily="34" charset="-128"/>
                <a:cs typeface="Arial Unicode MS" pitchFamily="34" charset="-128"/>
              </a:rPr>
              <a:t>0%</a:t>
            </a: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5" name="TextBox 4">
            <a:extLst>
              <a:ext uri="{FF2B5EF4-FFF2-40B4-BE49-F238E27FC236}">
                <a16:creationId xmlns:a16="http://schemas.microsoft.com/office/drawing/2014/main" id="{CEDA5691-D280-497E-A55C-9B410E8D4C16}"/>
              </a:ext>
            </a:extLst>
          </p:cNvPr>
          <p:cNvSpPr txBox="1"/>
          <p:nvPr/>
        </p:nvSpPr>
        <p:spPr>
          <a:xfrm>
            <a:off x="1055513" y="5307999"/>
            <a:ext cx="3239911"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1800" kern="0" dirty="0">
                <a:ea typeface="Arial Unicode MS" pitchFamily="34" charset="-128"/>
                <a:cs typeface="Arial Unicode MS" pitchFamily="34" charset="-128"/>
              </a:rPr>
              <a:t>Original: This is a good job</a:t>
            </a:r>
            <a:endParaRPr lang="zh-CN" altLang="en-US" sz="1800" kern="0" dirty="0" err="1">
              <a:ea typeface="Arial Unicode MS" pitchFamily="34" charset="-128"/>
              <a:cs typeface="Arial Unicode MS" pitchFamily="34" charset="-128"/>
            </a:endParaRPr>
          </a:p>
        </p:txBody>
      </p:sp>
      <p:sp>
        <p:nvSpPr>
          <p:cNvPr id="6" name="TextBox 5">
            <a:extLst>
              <a:ext uri="{FF2B5EF4-FFF2-40B4-BE49-F238E27FC236}">
                <a16:creationId xmlns:a16="http://schemas.microsoft.com/office/drawing/2014/main" id="{D033FDF9-C764-41E3-AB20-D05BCF5005A7}"/>
              </a:ext>
            </a:extLst>
          </p:cNvPr>
          <p:cNvSpPr txBox="1"/>
          <p:nvPr/>
        </p:nvSpPr>
        <p:spPr>
          <a:xfrm>
            <a:off x="1055512" y="5852087"/>
            <a:ext cx="3239911"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1800" kern="0" dirty="0">
                <a:ea typeface="Arial Unicode MS" pitchFamily="34" charset="-128"/>
                <a:cs typeface="Arial Unicode MS" pitchFamily="34" charset="-128"/>
              </a:rPr>
              <a:t>Change: This is a good terrorist</a:t>
            </a:r>
            <a:endParaRPr lang="zh-CN" altLang="en-US" sz="18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41233431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CADE4-21A8-4520-8465-D857887AD943}"/>
              </a:ext>
            </a:extLst>
          </p:cNvPr>
          <p:cNvSpPr>
            <a:spLocks noGrp="1"/>
          </p:cNvSpPr>
          <p:nvPr>
            <p:ph type="title"/>
          </p:nvPr>
        </p:nvSpPr>
        <p:spPr/>
        <p:txBody>
          <a:bodyPr/>
          <a:lstStyle/>
          <a:p>
            <a:endParaRPr lang="zh-CN" altLang="en-US"/>
          </a:p>
        </p:txBody>
      </p:sp>
      <p:sp>
        <p:nvSpPr>
          <p:cNvPr id="4" name="Rectangle: Rounded Corners 3">
            <a:extLst>
              <a:ext uri="{FF2B5EF4-FFF2-40B4-BE49-F238E27FC236}">
                <a16:creationId xmlns:a16="http://schemas.microsoft.com/office/drawing/2014/main" id="{400C4DE8-97D2-44F0-8339-3ADE4E6929FD}"/>
              </a:ext>
            </a:extLst>
          </p:cNvPr>
          <p:cNvSpPr/>
          <p:nvPr/>
        </p:nvSpPr>
        <p:spPr bwMode="gray">
          <a:xfrm>
            <a:off x="1055512" y="1840089"/>
            <a:ext cx="942622" cy="2810933"/>
          </a:xfrm>
          <a:prstGeom prst="roundRect">
            <a:avLst/>
          </a:prstGeom>
          <a:solidFill>
            <a:schemeClr val="accent1">
              <a:lumMod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altLang="zh-CN" sz="2000" kern="0" dirty="0">
                <a:ea typeface="Arial Unicode MS" pitchFamily="34" charset="-128"/>
                <a:cs typeface="Arial Unicode MS" pitchFamily="34" charset="-128"/>
              </a:rPr>
              <a:t>1</a:t>
            </a:r>
            <a:r>
              <a:rPr kumimoji="0" lang="en-US" altLang="zh-CN" sz="2000" b="0" i="0" u="none" strike="noStrike" kern="0" cap="none" spc="0" normalizeH="0" baseline="0" noProof="0" dirty="0">
                <a:ln>
                  <a:noFill/>
                </a:ln>
                <a:effectLst/>
                <a:uLnTx/>
                <a:uFillTx/>
                <a:ea typeface="Arial Unicode MS" pitchFamily="34" charset="-128"/>
                <a:cs typeface="Arial Unicode MS" pitchFamily="34" charset="-128"/>
              </a:rPr>
              <a:t>0%</a:t>
            </a: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5" name="TextBox 4">
            <a:extLst>
              <a:ext uri="{FF2B5EF4-FFF2-40B4-BE49-F238E27FC236}">
                <a16:creationId xmlns:a16="http://schemas.microsoft.com/office/drawing/2014/main" id="{CEDA5691-D280-497E-A55C-9B410E8D4C16}"/>
              </a:ext>
            </a:extLst>
          </p:cNvPr>
          <p:cNvSpPr txBox="1"/>
          <p:nvPr/>
        </p:nvSpPr>
        <p:spPr>
          <a:xfrm>
            <a:off x="1055513" y="5307999"/>
            <a:ext cx="3239911"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1800" kern="0" dirty="0">
                <a:ea typeface="Arial Unicode MS" pitchFamily="34" charset="-128"/>
                <a:cs typeface="Arial Unicode MS" pitchFamily="34" charset="-128"/>
              </a:rPr>
              <a:t>Original: This is a good job</a:t>
            </a:r>
            <a:endParaRPr lang="zh-CN" altLang="en-US" sz="1800" kern="0" dirty="0" err="1">
              <a:ea typeface="Arial Unicode MS" pitchFamily="34" charset="-128"/>
              <a:cs typeface="Arial Unicode MS" pitchFamily="34" charset="-128"/>
            </a:endParaRPr>
          </a:p>
        </p:txBody>
      </p:sp>
      <p:sp>
        <p:nvSpPr>
          <p:cNvPr id="6" name="TextBox 5">
            <a:extLst>
              <a:ext uri="{FF2B5EF4-FFF2-40B4-BE49-F238E27FC236}">
                <a16:creationId xmlns:a16="http://schemas.microsoft.com/office/drawing/2014/main" id="{D033FDF9-C764-41E3-AB20-D05BCF5005A7}"/>
              </a:ext>
            </a:extLst>
          </p:cNvPr>
          <p:cNvSpPr txBox="1"/>
          <p:nvPr/>
        </p:nvSpPr>
        <p:spPr>
          <a:xfrm>
            <a:off x="1055512" y="5852087"/>
            <a:ext cx="3239911"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1800" kern="0" dirty="0">
                <a:ea typeface="Arial Unicode MS" pitchFamily="34" charset="-128"/>
                <a:cs typeface="Arial Unicode MS" pitchFamily="34" charset="-128"/>
              </a:rPr>
              <a:t>Change: This is a good job</a:t>
            </a:r>
            <a:endParaRPr lang="zh-CN" altLang="en-US" sz="18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18191826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9FC6E-96AF-4DE1-85E9-B03CEEA02103}"/>
              </a:ext>
            </a:extLst>
          </p:cNvPr>
          <p:cNvSpPr>
            <a:spLocks noGrp="1"/>
          </p:cNvSpPr>
          <p:nvPr>
            <p:ph type="title"/>
          </p:nvPr>
        </p:nvSpPr>
        <p:spPr/>
        <p:txBody>
          <a:bodyPr/>
          <a:lstStyle/>
          <a:p>
            <a:endParaRPr lang="zh-CN" altLang="en-US"/>
          </a:p>
        </p:txBody>
      </p:sp>
      <p:sp>
        <p:nvSpPr>
          <p:cNvPr id="4" name="Rectangle 3">
            <a:extLst>
              <a:ext uri="{FF2B5EF4-FFF2-40B4-BE49-F238E27FC236}">
                <a16:creationId xmlns:a16="http://schemas.microsoft.com/office/drawing/2014/main" id="{E73C1550-FC50-4DD6-A591-E6305EBFE4D0}"/>
              </a:ext>
            </a:extLst>
          </p:cNvPr>
          <p:cNvSpPr/>
          <p:nvPr/>
        </p:nvSpPr>
        <p:spPr>
          <a:xfrm>
            <a:off x="1566348" y="5208364"/>
            <a:ext cx="8752717" cy="477054"/>
          </a:xfrm>
          <a:prstGeom prst="rect">
            <a:avLst/>
          </a:prstGeom>
        </p:spPr>
        <p:txBody>
          <a:bodyPr wrap="none">
            <a:spAutoFit/>
          </a:bodyPr>
          <a:lstStyle/>
          <a:p>
            <a:r>
              <a:rPr lang="en-US" altLang="zh-CN" dirty="0"/>
              <a:t>This is a very good job. Because the salary is relatively high.</a:t>
            </a:r>
            <a:endParaRPr lang="zh-CN" altLang="en-US" dirty="0"/>
          </a:p>
        </p:txBody>
      </p:sp>
      <p:sp>
        <p:nvSpPr>
          <p:cNvPr id="5" name="Left Brace 4">
            <a:extLst>
              <a:ext uri="{FF2B5EF4-FFF2-40B4-BE49-F238E27FC236}">
                <a16:creationId xmlns:a16="http://schemas.microsoft.com/office/drawing/2014/main" id="{FF4117B9-9A5E-4E18-97ED-5D88E66BD81B}"/>
              </a:ext>
            </a:extLst>
          </p:cNvPr>
          <p:cNvSpPr/>
          <p:nvPr/>
        </p:nvSpPr>
        <p:spPr>
          <a:xfrm rot="16200000">
            <a:off x="3110822" y="4262287"/>
            <a:ext cx="275116" cy="3121381"/>
          </a:xfrm>
          <a:prstGeom prst="lef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Left Brace 5">
            <a:extLst>
              <a:ext uri="{FF2B5EF4-FFF2-40B4-BE49-F238E27FC236}">
                <a16:creationId xmlns:a16="http://schemas.microsoft.com/office/drawing/2014/main" id="{A913132A-0A4B-4473-B8E2-FCA3DB8E70E0}"/>
              </a:ext>
            </a:extLst>
          </p:cNvPr>
          <p:cNvSpPr/>
          <p:nvPr/>
        </p:nvSpPr>
        <p:spPr>
          <a:xfrm rot="16200000">
            <a:off x="7451402" y="3297089"/>
            <a:ext cx="258180" cy="5068711"/>
          </a:xfrm>
          <a:prstGeom prst="lef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TextBox 6">
            <a:extLst>
              <a:ext uri="{FF2B5EF4-FFF2-40B4-BE49-F238E27FC236}">
                <a16:creationId xmlns:a16="http://schemas.microsoft.com/office/drawing/2014/main" id="{D8519F9C-BEA6-4195-AE8F-599B8E574C27}"/>
              </a:ext>
            </a:extLst>
          </p:cNvPr>
          <p:cNvSpPr txBox="1"/>
          <p:nvPr/>
        </p:nvSpPr>
        <p:spPr>
          <a:xfrm>
            <a:off x="2777066" y="6084713"/>
            <a:ext cx="1207912"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1800" kern="0" dirty="0">
                <a:ea typeface="Arial Unicode MS" pitchFamily="34" charset="-128"/>
                <a:cs typeface="Arial Unicode MS" pitchFamily="34" charset="-128"/>
              </a:rPr>
              <a:t>Sentence 1</a:t>
            </a:r>
            <a:endParaRPr lang="zh-CN" altLang="en-US" sz="1800" kern="0" dirty="0" err="1">
              <a:ea typeface="Arial Unicode MS" pitchFamily="34" charset="-128"/>
              <a:cs typeface="Arial Unicode MS" pitchFamily="34" charset="-128"/>
            </a:endParaRPr>
          </a:p>
        </p:txBody>
      </p:sp>
      <p:sp>
        <p:nvSpPr>
          <p:cNvPr id="8" name="TextBox 7">
            <a:extLst>
              <a:ext uri="{FF2B5EF4-FFF2-40B4-BE49-F238E27FC236}">
                <a16:creationId xmlns:a16="http://schemas.microsoft.com/office/drawing/2014/main" id="{4103AF51-504D-4FF8-A0F2-8185675839E8}"/>
              </a:ext>
            </a:extLst>
          </p:cNvPr>
          <p:cNvSpPr txBox="1"/>
          <p:nvPr/>
        </p:nvSpPr>
        <p:spPr>
          <a:xfrm>
            <a:off x="6976536" y="6084712"/>
            <a:ext cx="1207912"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1800" kern="0" dirty="0">
                <a:ea typeface="Arial Unicode MS" pitchFamily="34" charset="-128"/>
                <a:cs typeface="Arial Unicode MS" pitchFamily="34" charset="-128"/>
              </a:rPr>
              <a:t>Sentence 2</a:t>
            </a:r>
            <a:endParaRPr lang="zh-CN" altLang="en-US" sz="1800" kern="0" dirty="0" err="1">
              <a:ea typeface="Arial Unicode MS" pitchFamily="34" charset="-128"/>
              <a:cs typeface="Arial Unicode MS" pitchFamily="34" charset="-128"/>
            </a:endParaRPr>
          </a:p>
        </p:txBody>
      </p:sp>
      <p:sp>
        <p:nvSpPr>
          <p:cNvPr id="9" name="TextBox 8">
            <a:extLst>
              <a:ext uri="{FF2B5EF4-FFF2-40B4-BE49-F238E27FC236}">
                <a16:creationId xmlns:a16="http://schemas.microsoft.com/office/drawing/2014/main" id="{C56BF01C-3C86-4396-8A10-D69CBE325BE2}"/>
              </a:ext>
            </a:extLst>
          </p:cNvPr>
          <p:cNvSpPr txBox="1"/>
          <p:nvPr/>
        </p:nvSpPr>
        <p:spPr>
          <a:xfrm>
            <a:off x="1687688" y="2235200"/>
            <a:ext cx="2726267" cy="43088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2800" kern="0" dirty="0">
                <a:ea typeface="Arial Unicode MS" pitchFamily="34" charset="-128"/>
                <a:cs typeface="Arial Unicode MS" pitchFamily="34" charset="-128"/>
              </a:rPr>
              <a:t>Shuffle sentence</a:t>
            </a:r>
            <a:endParaRPr lang="zh-CN" altLang="en-US" sz="28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1009144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A8CFC-E605-4EEB-BF2F-BF5B12563BB0}"/>
              </a:ext>
            </a:extLst>
          </p:cNvPr>
          <p:cNvSpPr>
            <a:spLocks noGrp="1"/>
          </p:cNvSpPr>
          <p:nvPr>
            <p:ph type="title"/>
          </p:nvPr>
        </p:nvSpPr>
        <p:spPr/>
        <p:txBody>
          <a:bodyPr/>
          <a:lstStyle/>
          <a:p>
            <a:r>
              <a:rPr lang="en-US" altLang="zh-CN" dirty="0"/>
              <a:t>Content</a:t>
            </a:r>
            <a:endParaRPr lang="zh-CN" altLang="en-US" dirty="0"/>
          </a:p>
        </p:txBody>
      </p:sp>
      <p:sp>
        <p:nvSpPr>
          <p:cNvPr id="3" name="Content Placeholder 2">
            <a:extLst>
              <a:ext uri="{FF2B5EF4-FFF2-40B4-BE49-F238E27FC236}">
                <a16:creationId xmlns:a16="http://schemas.microsoft.com/office/drawing/2014/main" id="{C28E8DEA-24B5-4679-9833-F26A797684A7}"/>
              </a:ext>
            </a:extLst>
          </p:cNvPr>
          <p:cNvSpPr>
            <a:spLocks noGrp="1"/>
          </p:cNvSpPr>
          <p:nvPr>
            <p:ph idx="1"/>
          </p:nvPr>
        </p:nvSpPr>
        <p:spPr/>
        <p:txBody>
          <a:bodyPr/>
          <a:lstStyle/>
          <a:p>
            <a:pPr marL="457200" indent="-457200">
              <a:buAutoNum type="arabicPeriod"/>
            </a:pPr>
            <a:r>
              <a:rPr lang="en-US" altLang="zh-CN" dirty="0"/>
              <a:t>Introduction</a:t>
            </a:r>
          </a:p>
          <a:p>
            <a:pPr marL="457200" indent="-457200">
              <a:buAutoNum type="arabicPeriod"/>
            </a:pPr>
            <a:r>
              <a:rPr lang="en-US" altLang="zh-CN" dirty="0"/>
              <a:t>History of BERT</a:t>
            </a:r>
          </a:p>
          <a:p>
            <a:pPr marL="457200" indent="-457200">
              <a:buAutoNum type="arabicPeriod"/>
            </a:pPr>
            <a:r>
              <a:rPr lang="en-US" altLang="zh-CN" dirty="0"/>
              <a:t>Pre-training</a:t>
            </a:r>
          </a:p>
          <a:p>
            <a:pPr marL="457200" indent="-457200">
              <a:buAutoNum type="arabicPeriod"/>
            </a:pPr>
            <a:r>
              <a:rPr lang="en-US" altLang="zh-CN" dirty="0">
                <a:solidFill>
                  <a:srgbClr val="FF0000"/>
                </a:solidFill>
              </a:rPr>
              <a:t>Finetuning</a:t>
            </a:r>
          </a:p>
          <a:p>
            <a:pPr marL="457200" indent="-457200">
              <a:buAutoNum type="arabicPeriod"/>
            </a:pPr>
            <a:r>
              <a:rPr lang="en-US" altLang="zh-CN" dirty="0"/>
              <a:t>Detail of Transformer</a:t>
            </a:r>
          </a:p>
          <a:p>
            <a:endParaRPr lang="zh-CN" altLang="en-US" dirty="0"/>
          </a:p>
        </p:txBody>
      </p:sp>
    </p:spTree>
    <p:extLst>
      <p:ext uri="{BB962C8B-B14F-4D97-AF65-F5344CB8AC3E}">
        <p14:creationId xmlns:p14="http://schemas.microsoft.com/office/powerpoint/2010/main" val="26054532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E527B-25E4-4024-BC0D-1502F7A2EE80}"/>
              </a:ext>
            </a:extLst>
          </p:cNvPr>
          <p:cNvSpPr>
            <a:spLocks noGrp="1"/>
          </p:cNvSpPr>
          <p:nvPr>
            <p:ph type="title"/>
          </p:nvPr>
        </p:nvSpPr>
        <p:spPr/>
        <p:txBody>
          <a:bodyPr/>
          <a:lstStyle/>
          <a:p>
            <a:r>
              <a:rPr lang="en-US" altLang="zh-CN" dirty="0"/>
              <a:t>Use it</a:t>
            </a:r>
            <a:endParaRPr lang="zh-CN" altLang="en-US" dirty="0"/>
          </a:p>
        </p:txBody>
      </p:sp>
      <p:pic>
        <p:nvPicPr>
          <p:cNvPr id="4" name="Picture 3">
            <a:extLst>
              <a:ext uri="{FF2B5EF4-FFF2-40B4-BE49-F238E27FC236}">
                <a16:creationId xmlns:a16="http://schemas.microsoft.com/office/drawing/2014/main" id="{E7874E8F-F354-4F0F-88A3-B193514F1901}"/>
              </a:ext>
            </a:extLst>
          </p:cNvPr>
          <p:cNvPicPr>
            <a:picLocks noChangeAspect="1"/>
          </p:cNvPicPr>
          <p:nvPr/>
        </p:nvPicPr>
        <p:blipFill>
          <a:blip r:embed="rId2"/>
          <a:stretch>
            <a:fillRect/>
          </a:stretch>
        </p:blipFill>
        <p:spPr>
          <a:xfrm>
            <a:off x="3137302" y="220799"/>
            <a:ext cx="8353425" cy="7620000"/>
          </a:xfrm>
          <a:prstGeom prst="rect">
            <a:avLst/>
          </a:prstGeom>
        </p:spPr>
      </p:pic>
    </p:spTree>
    <p:extLst>
      <p:ext uri="{BB962C8B-B14F-4D97-AF65-F5344CB8AC3E}">
        <p14:creationId xmlns:p14="http://schemas.microsoft.com/office/powerpoint/2010/main" val="31888554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A8CFC-E605-4EEB-BF2F-BF5B12563BB0}"/>
              </a:ext>
            </a:extLst>
          </p:cNvPr>
          <p:cNvSpPr>
            <a:spLocks noGrp="1"/>
          </p:cNvSpPr>
          <p:nvPr>
            <p:ph type="title"/>
          </p:nvPr>
        </p:nvSpPr>
        <p:spPr/>
        <p:txBody>
          <a:bodyPr/>
          <a:lstStyle/>
          <a:p>
            <a:r>
              <a:rPr lang="en-US" altLang="zh-CN" dirty="0"/>
              <a:t>Content</a:t>
            </a:r>
            <a:endParaRPr lang="zh-CN" altLang="en-US" dirty="0"/>
          </a:p>
        </p:txBody>
      </p:sp>
      <p:sp>
        <p:nvSpPr>
          <p:cNvPr id="3" name="Content Placeholder 2">
            <a:extLst>
              <a:ext uri="{FF2B5EF4-FFF2-40B4-BE49-F238E27FC236}">
                <a16:creationId xmlns:a16="http://schemas.microsoft.com/office/drawing/2014/main" id="{C28E8DEA-24B5-4679-9833-F26A797684A7}"/>
              </a:ext>
            </a:extLst>
          </p:cNvPr>
          <p:cNvSpPr>
            <a:spLocks noGrp="1"/>
          </p:cNvSpPr>
          <p:nvPr>
            <p:ph idx="1"/>
          </p:nvPr>
        </p:nvSpPr>
        <p:spPr/>
        <p:txBody>
          <a:bodyPr/>
          <a:lstStyle/>
          <a:p>
            <a:pPr marL="457200" indent="-457200">
              <a:buAutoNum type="arabicPeriod"/>
            </a:pPr>
            <a:r>
              <a:rPr lang="en-US" altLang="zh-CN" dirty="0"/>
              <a:t>Introduction</a:t>
            </a:r>
          </a:p>
          <a:p>
            <a:pPr marL="457200" indent="-457200">
              <a:buAutoNum type="arabicPeriod"/>
            </a:pPr>
            <a:r>
              <a:rPr lang="en-US" altLang="zh-CN" dirty="0"/>
              <a:t>History of BERT</a:t>
            </a:r>
          </a:p>
          <a:p>
            <a:pPr marL="457200" indent="-457200">
              <a:buAutoNum type="arabicPeriod"/>
            </a:pPr>
            <a:r>
              <a:rPr lang="en-US" altLang="zh-CN" dirty="0"/>
              <a:t>Pre-training</a:t>
            </a:r>
          </a:p>
          <a:p>
            <a:pPr marL="457200" indent="-457200">
              <a:buAutoNum type="arabicPeriod"/>
            </a:pPr>
            <a:r>
              <a:rPr lang="en-US" altLang="zh-CN" dirty="0"/>
              <a:t>Finetuning</a:t>
            </a:r>
          </a:p>
          <a:p>
            <a:pPr marL="457200" indent="-457200">
              <a:buAutoNum type="arabicPeriod"/>
            </a:pPr>
            <a:r>
              <a:rPr lang="en-US" altLang="zh-CN" dirty="0">
                <a:solidFill>
                  <a:srgbClr val="FF0000"/>
                </a:solidFill>
              </a:rPr>
              <a:t>Detail of Transformer</a:t>
            </a:r>
          </a:p>
          <a:p>
            <a:endParaRPr lang="zh-CN" altLang="en-US" dirty="0"/>
          </a:p>
        </p:txBody>
      </p:sp>
    </p:spTree>
    <p:extLst>
      <p:ext uri="{BB962C8B-B14F-4D97-AF65-F5344CB8AC3E}">
        <p14:creationId xmlns:p14="http://schemas.microsoft.com/office/powerpoint/2010/main" val="41059155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49E7-D335-4100-9125-EE7BF7607421}"/>
              </a:ext>
            </a:extLst>
          </p:cNvPr>
          <p:cNvSpPr>
            <a:spLocks noGrp="1"/>
          </p:cNvSpPr>
          <p:nvPr>
            <p:ph type="title"/>
          </p:nvPr>
        </p:nvSpPr>
        <p:spPr/>
        <p:txBody>
          <a:bodyPr/>
          <a:lstStyle/>
          <a:p>
            <a:endParaRPr lang="zh-CN" altLang="en-US"/>
          </a:p>
        </p:txBody>
      </p:sp>
      <p:pic>
        <p:nvPicPr>
          <p:cNvPr id="5" name="Picture 4">
            <a:extLst>
              <a:ext uri="{FF2B5EF4-FFF2-40B4-BE49-F238E27FC236}">
                <a16:creationId xmlns:a16="http://schemas.microsoft.com/office/drawing/2014/main" id="{ADEC3F64-DC8C-4554-B383-21CADBA67DDB}"/>
              </a:ext>
            </a:extLst>
          </p:cNvPr>
          <p:cNvPicPr>
            <a:picLocks noChangeAspect="1"/>
          </p:cNvPicPr>
          <p:nvPr/>
        </p:nvPicPr>
        <p:blipFill>
          <a:blip r:embed="rId2"/>
          <a:stretch>
            <a:fillRect/>
          </a:stretch>
        </p:blipFill>
        <p:spPr>
          <a:xfrm>
            <a:off x="4366816" y="1087309"/>
            <a:ext cx="4584357" cy="6351803"/>
          </a:xfrm>
          <a:prstGeom prst="rect">
            <a:avLst/>
          </a:prstGeom>
        </p:spPr>
      </p:pic>
    </p:spTree>
    <p:extLst>
      <p:ext uri="{BB962C8B-B14F-4D97-AF65-F5344CB8AC3E}">
        <p14:creationId xmlns:p14="http://schemas.microsoft.com/office/powerpoint/2010/main" val="11855012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DBF83-FCB4-4C06-928D-8257CB1D5630}"/>
              </a:ext>
            </a:extLst>
          </p:cNvPr>
          <p:cNvSpPr>
            <a:spLocks noGrp="1"/>
          </p:cNvSpPr>
          <p:nvPr>
            <p:ph type="title"/>
          </p:nvPr>
        </p:nvSpPr>
        <p:spPr/>
        <p:txBody>
          <a:bodyPr/>
          <a:lstStyle/>
          <a:p>
            <a:endParaRPr lang="zh-CN" altLang="en-US"/>
          </a:p>
        </p:txBody>
      </p:sp>
      <p:pic>
        <p:nvPicPr>
          <p:cNvPr id="4" name="Picture 3">
            <a:extLst>
              <a:ext uri="{FF2B5EF4-FFF2-40B4-BE49-F238E27FC236}">
                <a16:creationId xmlns:a16="http://schemas.microsoft.com/office/drawing/2014/main" id="{6EA93569-663F-41FC-A71D-8088C48A3488}"/>
              </a:ext>
            </a:extLst>
          </p:cNvPr>
          <p:cNvPicPr>
            <a:picLocks noChangeAspect="1"/>
          </p:cNvPicPr>
          <p:nvPr/>
        </p:nvPicPr>
        <p:blipFill>
          <a:blip r:embed="rId2"/>
          <a:stretch>
            <a:fillRect/>
          </a:stretch>
        </p:blipFill>
        <p:spPr>
          <a:xfrm>
            <a:off x="1946677" y="2534002"/>
            <a:ext cx="10734675" cy="2800350"/>
          </a:xfrm>
          <a:prstGeom prst="rect">
            <a:avLst/>
          </a:prstGeom>
        </p:spPr>
      </p:pic>
    </p:spTree>
    <p:extLst>
      <p:ext uri="{BB962C8B-B14F-4D97-AF65-F5344CB8AC3E}">
        <p14:creationId xmlns:p14="http://schemas.microsoft.com/office/powerpoint/2010/main" val="1532489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F33FC-A95F-4ECA-9810-0BB3BE1A600E}"/>
              </a:ext>
            </a:extLst>
          </p:cNvPr>
          <p:cNvSpPr>
            <a:spLocks noGrp="1"/>
          </p:cNvSpPr>
          <p:nvPr>
            <p:ph type="title"/>
          </p:nvPr>
        </p:nvSpPr>
        <p:spPr/>
        <p:txBody>
          <a:bodyPr/>
          <a:lstStyle/>
          <a:p>
            <a:r>
              <a:rPr lang="en-US" altLang="zh-CN" dirty="0"/>
              <a:t>seq2seq</a:t>
            </a:r>
            <a:endParaRPr lang="zh-CN" altLang="en-US" dirty="0"/>
          </a:p>
        </p:txBody>
      </p:sp>
      <p:sp>
        <p:nvSpPr>
          <p:cNvPr id="4" name="Rectangle 3">
            <a:extLst>
              <a:ext uri="{FF2B5EF4-FFF2-40B4-BE49-F238E27FC236}">
                <a16:creationId xmlns:a16="http://schemas.microsoft.com/office/drawing/2014/main" id="{3D56543D-94E8-4033-8F7C-507BE81CCFAC}"/>
              </a:ext>
            </a:extLst>
          </p:cNvPr>
          <p:cNvSpPr/>
          <p:nvPr/>
        </p:nvSpPr>
        <p:spPr>
          <a:xfrm>
            <a:off x="7177983" y="3876273"/>
            <a:ext cx="274434" cy="477054"/>
          </a:xfrm>
          <a:prstGeom prst="rect">
            <a:avLst/>
          </a:prstGeom>
        </p:spPr>
        <p:txBody>
          <a:bodyPr wrap="none">
            <a:spAutoFit/>
          </a:bodyPr>
          <a:lstStyle/>
          <a:p>
            <a:r>
              <a:rPr lang="zh-CN" altLang="en-US" dirty="0"/>
              <a:t> </a:t>
            </a:r>
          </a:p>
        </p:txBody>
      </p:sp>
      <p:pic>
        <p:nvPicPr>
          <p:cNvPr id="5" name="Picture 4">
            <a:extLst>
              <a:ext uri="{FF2B5EF4-FFF2-40B4-BE49-F238E27FC236}">
                <a16:creationId xmlns:a16="http://schemas.microsoft.com/office/drawing/2014/main" id="{49DAF599-0796-4978-A1DB-D643CA6CF3AC}"/>
              </a:ext>
            </a:extLst>
          </p:cNvPr>
          <p:cNvPicPr>
            <a:picLocks noChangeAspect="1"/>
          </p:cNvPicPr>
          <p:nvPr/>
        </p:nvPicPr>
        <p:blipFill>
          <a:blip r:embed="rId2"/>
          <a:stretch>
            <a:fillRect/>
          </a:stretch>
        </p:blipFill>
        <p:spPr>
          <a:xfrm>
            <a:off x="3376083" y="1857375"/>
            <a:ext cx="7200900" cy="4514850"/>
          </a:xfrm>
          <a:prstGeom prst="rect">
            <a:avLst/>
          </a:prstGeom>
        </p:spPr>
      </p:pic>
    </p:spTree>
    <p:extLst>
      <p:ext uri="{BB962C8B-B14F-4D97-AF65-F5344CB8AC3E}">
        <p14:creationId xmlns:p14="http://schemas.microsoft.com/office/powerpoint/2010/main" val="825706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BD540-463B-4D30-948C-64DBECF54818}"/>
              </a:ext>
            </a:extLst>
          </p:cNvPr>
          <p:cNvSpPr>
            <a:spLocks noGrp="1"/>
          </p:cNvSpPr>
          <p:nvPr>
            <p:ph type="title"/>
          </p:nvPr>
        </p:nvSpPr>
        <p:spPr/>
        <p:txBody>
          <a:bodyPr/>
          <a:lstStyle/>
          <a:p>
            <a:endParaRPr lang="zh-CN" altLang="en-US"/>
          </a:p>
        </p:txBody>
      </p:sp>
      <p:sp>
        <p:nvSpPr>
          <p:cNvPr id="4" name="Rectangle 3">
            <a:extLst>
              <a:ext uri="{FF2B5EF4-FFF2-40B4-BE49-F238E27FC236}">
                <a16:creationId xmlns:a16="http://schemas.microsoft.com/office/drawing/2014/main" id="{F44B062A-D30B-41B9-89C9-9C9F43863422}"/>
              </a:ext>
            </a:extLst>
          </p:cNvPr>
          <p:cNvSpPr/>
          <p:nvPr/>
        </p:nvSpPr>
        <p:spPr>
          <a:xfrm>
            <a:off x="682370" y="1907517"/>
            <a:ext cx="2702278" cy="477054"/>
          </a:xfrm>
          <a:prstGeom prst="rect">
            <a:avLst/>
          </a:prstGeom>
        </p:spPr>
        <p:txBody>
          <a:bodyPr wrap="none">
            <a:spAutoFit/>
          </a:bodyPr>
          <a:lstStyle/>
          <a:p>
            <a:r>
              <a:rPr lang="en-US" altLang="zh-CN" dirty="0"/>
              <a:t>Transfer Learning</a:t>
            </a:r>
            <a:endParaRPr lang="zh-CN" altLang="en-US" dirty="0"/>
          </a:p>
        </p:txBody>
      </p:sp>
      <p:sp>
        <p:nvSpPr>
          <p:cNvPr id="38" name="Rectangle: Rounded Corners 37">
            <a:extLst>
              <a:ext uri="{FF2B5EF4-FFF2-40B4-BE49-F238E27FC236}">
                <a16:creationId xmlns:a16="http://schemas.microsoft.com/office/drawing/2014/main" id="{21297397-9087-4E8B-A506-AE7EB8ACDC73}"/>
              </a:ext>
            </a:extLst>
          </p:cNvPr>
          <p:cNvSpPr/>
          <p:nvPr/>
        </p:nvSpPr>
        <p:spPr bwMode="gray">
          <a:xfrm>
            <a:off x="5230174" y="5929881"/>
            <a:ext cx="1885244" cy="688622"/>
          </a:xfrm>
          <a:prstGeom prst="round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9" name="Oval 38">
            <a:extLst>
              <a:ext uri="{FF2B5EF4-FFF2-40B4-BE49-F238E27FC236}">
                <a16:creationId xmlns:a16="http://schemas.microsoft.com/office/drawing/2014/main" id="{42421FCB-732A-491E-B616-B02B48DC26A2}"/>
              </a:ext>
            </a:extLst>
          </p:cNvPr>
          <p:cNvSpPr/>
          <p:nvPr/>
        </p:nvSpPr>
        <p:spPr bwMode="gray">
          <a:xfrm>
            <a:off x="5760753" y="5970811"/>
            <a:ext cx="124178" cy="135457"/>
          </a:xfrm>
          <a:prstGeom prst="ellipse">
            <a:avLst/>
          </a:prstGeom>
          <a:solidFill>
            <a:srgbClr val="FF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40" name="Oval 39">
            <a:extLst>
              <a:ext uri="{FF2B5EF4-FFF2-40B4-BE49-F238E27FC236}">
                <a16:creationId xmlns:a16="http://schemas.microsoft.com/office/drawing/2014/main" id="{350DA977-1B86-417E-9E79-118DC2E075E2}"/>
              </a:ext>
            </a:extLst>
          </p:cNvPr>
          <p:cNvSpPr/>
          <p:nvPr/>
        </p:nvSpPr>
        <p:spPr bwMode="gray">
          <a:xfrm>
            <a:off x="5760753" y="6128856"/>
            <a:ext cx="124178" cy="135457"/>
          </a:xfrm>
          <a:prstGeom prst="ellipse">
            <a:avLst/>
          </a:prstGeom>
          <a:solidFill>
            <a:srgbClr val="FF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41" name="Oval 40">
            <a:extLst>
              <a:ext uri="{FF2B5EF4-FFF2-40B4-BE49-F238E27FC236}">
                <a16:creationId xmlns:a16="http://schemas.microsoft.com/office/drawing/2014/main" id="{EBD2F181-3D47-4328-8082-1E763D728357}"/>
              </a:ext>
            </a:extLst>
          </p:cNvPr>
          <p:cNvSpPr/>
          <p:nvPr/>
        </p:nvSpPr>
        <p:spPr bwMode="gray">
          <a:xfrm>
            <a:off x="5760753" y="6286901"/>
            <a:ext cx="124178" cy="135457"/>
          </a:xfrm>
          <a:prstGeom prst="ellipse">
            <a:avLst/>
          </a:prstGeom>
          <a:solidFill>
            <a:srgbClr val="FF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42" name="Oval 41">
            <a:extLst>
              <a:ext uri="{FF2B5EF4-FFF2-40B4-BE49-F238E27FC236}">
                <a16:creationId xmlns:a16="http://schemas.microsoft.com/office/drawing/2014/main" id="{DA201B78-E318-4C72-92D2-8A09709B3949}"/>
              </a:ext>
            </a:extLst>
          </p:cNvPr>
          <p:cNvSpPr/>
          <p:nvPr/>
        </p:nvSpPr>
        <p:spPr bwMode="gray">
          <a:xfrm>
            <a:off x="5760753" y="6444946"/>
            <a:ext cx="124178" cy="135457"/>
          </a:xfrm>
          <a:prstGeom prst="ellipse">
            <a:avLst/>
          </a:prstGeom>
          <a:solidFill>
            <a:srgbClr val="FF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43" name="Oval 42">
            <a:extLst>
              <a:ext uri="{FF2B5EF4-FFF2-40B4-BE49-F238E27FC236}">
                <a16:creationId xmlns:a16="http://schemas.microsoft.com/office/drawing/2014/main" id="{EBCFE710-8027-4F29-A471-0180F5BC27E5}"/>
              </a:ext>
            </a:extLst>
          </p:cNvPr>
          <p:cNvSpPr/>
          <p:nvPr/>
        </p:nvSpPr>
        <p:spPr bwMode="gray">
          <a:xfrm>
            <a:off x="6150219" y="6123211"/>
            <a:ext cx="124178" cy="135457"/>
          </a:xfrm>
          <a:prstGeom prst="ellips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44" name="Oval 43">
            <a:extLst>
              <a:ext uri="{FF2B5EF4-FFF2-40B4-BE49-F238E27FC236}">
                <a16:creationId xmlns:a16="http://schemas.microsoft.com/office/drawing/2014/main" id="{130290AE-390F-43D9-9A4D-8E2428A060A4}"/>
              </a:ext>
            </a:extLst>
          </p:cNvPr>
          <p:cNvSpPr/>
          <p:nvPr/>
        </p:nvSpPr>
        <p:spPr bwMode="gray">
          <a:xfrm>
            <a:off x="6150219" y="6281256"/>
            <a:ext cx="124178" cy="135457"/>
          </a:xfrm>
          <a:prstGeom prst="ellips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45" name="Oval 44">
            <a:extLst>
              <a:ext uri="{FF2B5EF4-FFF2-40B4-BE49-F238E27FC236}">
                <a16:creationId xmlns:a16="http://schemas.microsoft.com/office/drawing/2014/main" id="{62EDF5F1-A317-4249-B53B-1F2425000DB5}"/>
              </a:ext>
            </a:extLst>
          </p:cNvPr>
          <p:cNvSpPr/>
          <p:nvPr/>
        </p:nvSpPr>
        <p:spPr bwMode="gray">
          <a:xfrm>
            <a:off x="6302619" y="6123211"/>
            <a:ext cx="124178" cy="135457"/>
          </a:xfrm>
          <a:prstGeom prst="ellips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46" name="Oval 45">
            <a:extLst>
              <a:ext uri="{FF2B5EF4-FFF2-40B4-BE49-F238E27FC236}">
                <a16:creationId xmlns:a16="http://schemas.microsoft.com/office/drawing/2014/main" id="{1D76C652-513B-4A0E-9AEE-C0A07AAB38FC}"/>
              </a:ext>
            </a:extLst>
          </p:cNvPr>
          <p:cNvSpPr/>
          <p:nvPr/>
        </p:nvSpPr>
        <p:spPr bwMode="gray">
          <a:xfrm>
            <a:off x="6302619" y="6281256"/>
            <a:ext cx="124178" cy="135457"/>
          </a:xfrm>
          <a:prstGeom prst="ellips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47" name="Oval 46">
            <a:extLst>
              <a:ext uri="{FF2B5EF4-FFF2-40B4-BE49-F238E27FC236}">
                <a16:creationId xmlns:a16="http://schemas.microsoft.com/office/drawing/2014/main" id="{CA353DFF-9C1A-401F-B5CB-220E3BDBD64D}"/>
              </a:ext>
            </a:extLst>
          </p:cNvPr>
          <p:cNvSpPr/>
          <p:nvPr/>
        </p:nvSpPr>
        <p:spPr bwMode="gray">
          <a:xfrm>
            <a:off x="6455019" y="5970811"/>
            <a:ext cx="124178" cy="135457"/>
          </a:xfrm>
          <a:prstGeom prst="ellips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48" name="Oval 47">
            <a:extLst>
              <a:ext uri="{FF2B5EF4-FFF2-40B4-BE49-F238E27FC236}">
                <a16:creationId xmlns:a16="http://schemas.microsoft.com/office/drawing/2014/main" id="{2A4C1C26-3EF1-4807-8F71-DDA9600A254F}"/>
              </a:ext>
            </a:extLst>
          </p:cNvPr>
          <p:cNvSpPr/>
          <p:nvPr/>
        </p:nvSpPr>
        <p:spPr bwMode="gray">
          <a:xfrm>
            <a:off x="6455019" y="6128856"/>
            <a:ext cx="124178" cy="135457"/>
          </a:xfrm>
          <a:prstGeom prst="ellips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49" name="Oval 48">
            <a:extLst>
              <a:ext uri="{FF2B5EF4-FFF2-40B4-BE49-F238E27FC236}">
                <a16:creationId xmlns:a16="http://schemas.microsoft.com/office/drawing/2014/main" id="{E725393F-4325-4E00-8E8F-32A8377C8A8E}"/>
              </a:ext>
            </a:extLst>
          </p:cNvPr>
          <p:cNvSpPr/>
          <p:nvPr/>
        </p:nvSpPr>
        <p:spPr bwMode="gray">
          <a:xfrm>
            <a:off x="6455019" y="6286901"/>
            <a:ext cx="124178" cy="135457"/>
          </a:xfrm>
          <a:prstGeom prst="ellips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50" name="Oval 49">
            <a:extLst>
              <a:ext uri="{FF2B5EF4-FFF2-40B4-BE49-F238E27FC236}">
                <a16:creationId xmlns:a16="http://schemas.microsoft.com/office/drawing/2014/main" id="{6BB23517-B5EF-4135-8B6E-702CE43F4330}"/>
              </a:ext>
            </a:extLst>
          </p:cNvPr>
          <p:cNvSpPr/>
          <p:nvPr/>
        </p:nvSpPr>
        <p:spPr bwMode="gray">
          <a:xfrm>
            <a:off x="6455019" y="6444946"/>
            <a:ext cx="124178" cy="135457"/>
          </a:xfrm>
          <a:prstGeom prst="ellips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51" name="Oval 50">
            <a:extLst>
              <a:ext uri="{FF2B5EF4-FFF2-40B4-BE49-F238E27FC236}">
                <a16:creationId xmlns:a16="http://schemas.microsoft.com/office/drawing/2014/main" id="{7B67DDB4-44FC-4DD4-BDE0-BC296777E6F3}"/>
              </a:ext>
            </a:extLst>
          </p:cNvPr>
          <p:cNvSpPr/>
          <p:nvPr/>
        </p:nvSpPr>
        <p:spPr bwMode="gray">
          <a:xfrm>
            <a:off x="6607419" y="6123211"/>
            <a:ext cx="124178" cy="135457"/>
          </a:xfrm>
          <a:prstGeom prst="ellipse">
            <a:avLst/>
          </a:prstGeom>
          <a:solidFill>
            <a:srgbClr val="FF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52" name="Oval 51">
            <a:extLst>
              <a:ext uri="{FF2B5EF4-FFF2-40B4-BE49-F238E27FC236}">
                <a16:creationId xmlns:a16="http://schemas.microsoft.com/office/drawing/2014/main" id="{8A549346-36F3-4F28-8207-09D2437B5170}"/>
              </a:ext>
            </a:extLst>
          </p:cNvPr>
          <p:cNvSpPr/>
          <p:nvPr/>
        </p:nvSpPr>
        <p:spPr bwMode="gray">
          <a:xfrm>
            <a:off x="6607419" y="6281256"/>
            <a:ext cx="124178" cy="135457"/>
          </a:xfrm>
          <a:prstGeom prst="ellipse">
            <a:avLst/>
          </a:prstGeom>
          <a:solidFill>
            <a:srgbClr val="FF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53" name="Straight Arrow Connector 52">
            <a:extLst>
              <a:ext uri="{FF2B5EF4-FFF2-40B4-BE49-F238E27FC236}">
                <a16:creationId xmlns:a16="http://schemas.microsoft.com/office/drawing/2014/main" id="{D70B077D-8667-449B-B6E5-BFAF51C7C2DD}"/>
              </a:ext>
            </a:extLst>
          </p:cNvPr>
          <p:cNvCxnSpPr>
            <a:stCxn id="39" idx="5"/>
            <a:endCxn id="43" idx="2"/>
          </p:cNvCxnSpPr>
          <p:nvPr/>
        </p:nvCxnSpPr>
        <p:spPr>
          <a:xfrm>
            <a:off x="5866746" y="6086431"/>
            <a:ext cx="283473" cy="10450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98645C78-12C5-42E3-A6C9-409337C79063}"/>
              </a:ext>
            </a:extLst>
          </p:cNvPr>
          <p:cNvCxnSpPr>
            <a:stCxn id="40" idx="5"/>
            <a:endCxn id="43" idx="2"/>
          </p:cNvCxnSpPr>
          <p:nvPr/>
        </p:nvCxnSpPr>
        <p:spPr>
          <a:xfrm flipV="1">
            <a:off x="5866746" y="6190940"/>
            <a:ext cx="283473" cy="53536"/>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A6133AB-A0D8-43EB-8D4A-F5B2A0BD74F3}"/>
              </a:ext>
            </a:extLst>
          </p:cNvPr>
          <p:cNvCxnSpPr>
            <a:stCxn id="41" idx="7"/>
            <a:endCxn id="44" idx="2"/>
          </p:cNvCxnSpPr>
          <p:nvPr/>
        </p:nvCxnSpPr>
        <p:spPr>
          <a:xfrm>
            <a:off x="5866746" y="6306738"/>
            <a:ext cx="283473" cy="42247"/>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561C470-59A2-4BB7-85BC-D721EE3EC2D4}"/>
              </a:ext>
            </a:extLst>
          </p:cNvPr>
          <p:cNvCxnSpPr>
            <a:stCxn id="42" idx="5"/>
            <a:endCxn id="43" idx="2"/>
          </p:cNvCxnSpPr>
          <p:nvPr/>
        </p:nvCxnSpPr>
        <p:spPr>
          <a:xfrm flipV="1">
            <a:off x="5866746" y="6190940"/>
            <a:ext cx="283473" cy="369626"/>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B62ADBC1-AF8A-4C76-82C8-4A13E3D862C2}"/>
              </a:ext>
            </a:extLst>
          </p:cNvPr>
          <p:cNvCxnSpPr/>
          <p:nvPr/>
        </p:nvCxnSpPr>
        <p:spPr>
          <a:xfrm>
            <a:off x="5636575" y="6024962"/>
            <a:ext cx="124178"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65BE6F8A-C4C6-423C-818C-1DB48BF60282}"/>
              </a:ext>
            </a:extLst>
          </p:cNvPr>
          <p:cNvCxnSpPr/>
          <p:nvPr/>
        </p:nvCxnSpPr>
        <p:spPr>
          <a:xfrm>
            <a:off x="5636575" y="6188647"/>
            <a:ext cx="124178"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F899949F-F9AD-44CC-95A1-09767F4CE194}"/>
              </a:ext>
            </a:extLst>
          </p:cNvPr>
          <p:cNvCxnSpPr/>
          <p:nvPr/>
        </p:nvCxnSpPr>
        <p:spPr>
          <a:xfrm>
            <a:off x="5636575" y="6339291"/>
            <a:ext cx="124178"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71D64E69-8269-4DD1-9A22-D94AC50E52AC}"/>
              </a:ext>
            </a:extLst>
          </p:cNvPr>
          <p:cNvCxnSpPr/>
          <p:nvPr/>
        </p:nvCxnSpPr>
        <p:spPr>
          <a:xfrm>
            <a:off x="5636575" y="6502976"/>
            <a:ext cx="124178"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5FD2FF54-FB92-4F3D-AD2E-0378B64B1A68}"/>
              </a:ext>
            </a:extLst>
          </p:cNvPr>
          <p:cNvCxnSpPr>
            <a:stCxn id="43" idx="6"/>
          </p:cNvCxnSpPr>
          <p:nvPr/>
        </p:nvCxnSpPr>
        <p:spPr>
          <a:xfrm flipV="1">
            <a:off x="6274397" y="6188647"/>
            <a:ext cx="591608" cy="2293"/>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F12CF2D0-0D85-4F99-801C-56623AC6D3EA}"/>
              </a:ext>
            </a:extLst>
          </p:cNvPr>
          <p:cNvCxnSpPr>
            <a:stCxn id="44" idx="6"/>
          </p:cNvCxnSpPr>
          <p:nvPr/>
        </p:nvCxnSpPr>
        <p:spPr>
          <a:xfrm>
            <a:off x="6274397" y="6348985"/>
            <a:ext cx="591608"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B60AAC6E-CA7C-486E-AC03-3FF86C0AAAF8}"/>
              </a:ext>
            </a:extLst>
          </p:cNvPr>
          <p:cNvCxnSpPr>
            <a:cxnSpLocks/>
          </p:cNvCxnSpPr>
          <p:nvPr/>
        </p:nvCxnSpPr>
        <p:spPr>
          <a:xfrm>
            <a:off x="7115418" y="6274192"/>
            <a:ext cx="1653822"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4A9CAA63-F514-43A7-B9EA-8A1EBEB88CC1}"/>
              </a:ext>
            </a:extLst>
          </p:cNvPr>
          <p:cNvSpPr/>
          <p:nvPr/>
        </p:nvSpPr>
        <p:spPr bwMode="gray">
          <a:xfrm>
            <a:off x="8769240" y="5929881"/>
            <a:ext cx="1885244" cy="688622"/>
          </a:xfrm>
          <a:prstGeom prst="round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altLang="zh-CN" sz="2000" b="0" i="0" u="none" strike="noStrike" kern="0" cap="none" spc="0" normalizeH="0" baseline="0" noProof="0" dirty="0">
                <a:ln>
                  <a:noFill/>
                </a:ln>
                <a:effectLst/>
                <a:uLnTx/>
                <a:uFillTx/>
                <a:ea typeface="Arial Unicode MS" pitchFamily="34" charset="-128"/>
                <a:cs typeface="Arial Unicode MS" pitchFamily="34" charset="-128"/>
              </a:rPr>
              <a:t>ML model</a:t>
            </a: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5" name="TextBox 64">
            <a:extLst>
              <a:ext uri="{FF2B5EF4-FFF2-40B4-BE49-F238E27FC236}">
                <a16:creationId xmlns:a16="http://schemas.microsoft.com/office/drawing/2014/main" id="{89552E72-452D-4939-8485-7923BB368270}"/>
              </a:ext>
            </a:extLst>
          </p:cNvPr>
          <p:cNvSpPr txBox="1"/>
          <p:nvPr/>
        </p:nvSpPr>
        <p:spPr>
          <a:xfrm>
            <a:off x="7197341" y="5892464"/>
            <a:ext cx="2336800" cy="24622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1600" kern="0" dirty="0">
                <a:ea typeface="Arial Unicode MS" pitchFamily="34" charset="-128"/>
                <a:cs typeface="Arial Unicode MS" pitchFamily="34" charset="-128"/>
              </a:rPr>
              <a:t>Step2: Feed Data</a:t>
            </a:r>
            <a:endParaRPr lang="zh-CN" altLang="en-US" sz="1600" kern="0" dirty="0" err="1">
              <a:ea typeface="Arial Unicode MS" pitchFamily="34" charset="-128"/>
              <a:cs typeface="Arial Unicode MS" pitchFamily="34" charset="-128"/>
            </a:endParaRPr>
          </a:p>
        </p:txBody>
      </p:sp>
      <p:cxnSp>
        <p:nvCxnSpPr>
          <p:cNvPr id="66" name="Straight Arrow Connector 65">
            <a:extLst>
              <a:ext uri="{FF2B5EF4-FFF2-40B4-BE49-F238E27FC236}">
                <a16:creationId xmlns:a16="http://schemas.microsoft.com/office/drawing/2014/main" id="{4B5AE430-BD64-434E-8107-90DA9ABDB6AE}"/>
              </a:ext>
            </a:extLst>
          </p:cNvPr>
          <p:cNvCxnSpPr>
            <a:cxnSpLocks/>
          </p:cNvCxnSpPr>
          <p:nvPr/>
        </p:nvCxnSpPr>
        <p:spPr>
          <a:xfrm>
            <a:off x="3576352" y="6281256"/>
            <a:ext cx="1653822" cy="0"/>
          </a:xfrm>
          <a:prstGeom prst="straightConnector1">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8" name="TextBox 67">
            <a:extLst>
              <a:ext uri="{FF2B5EF4-FFF2-40B4-BE49-F238E27FC236}">
                <a16:creationId xmlns:a16="http://schemas.microsoft.com/office/drawing/2014/main" id="{8A9C540A-C167-4B9A-B16D-ADC803E58963}"/>
              </a:ext>
            </a:extLst>
          </p:cNvPr>
          <p:cNvSpPr txBox="1"/>
          <p:nvPr/>
        </p:nvSpPr>
        <p:spPr>
          <a:xfrm>
            <a:off x="3421123" y="5899927"/>
            <a:ext cx="2336800" cy="24622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1600" kern="0" dirty="0">
                <a:ea typeface="Arial Unicode MS" pitchFamily="34" charset="-128"/>
                <a:cs typeface="Arial Unicode MS" pitchFamily="34" charset="-128"/>
              </a:rPr>
              <a:t>Step1: Fine tuning</a:t>
            </a:r>
            <a:endParaRPr lang="zh-CN" altLang="en-US" sz="1600" kern="0" dirty="0" err="1">
              <a:ea typeface="Arial Unicode MS" pitchFamily="34" charset="-128"/>
              <a:cs typeface="Arial Unicode MS" pitchFamily="34" charset="-128"/>
            </a:endParaRPr>
          </a:p>
        </p:txBody>
      </p:sp>
      <p:sp>
        <p:nvSpPr>
          <p:cNvPr id="3" name="Oval 2">
            <a:extLst>
              <a:ext uri="{FF2B5EF4-FFF2-40B4-BE49-F238E27FC236}">
                <a16:creationId xmlns:a16="http://schemas.microsoft.com/office/drawing/2014/main" id="{E984801C-1976-435A-860D-E9624100873B}"/>
              </a:ext>
            </a:extLst>
          </p:cNvPr>
          <p:cNvSpPr/>
          <p:nvPr/>
        </p:nvSpPr>
        <p:spPr bwMode="gray">
          <a:xfrm>
            <a:off x="1394085" y="2638269"/>
            <a:ext cx="2119211" cy="907200"/>
          </a:xfrm>
          <a:prstGeom prst="ellipse">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altLang="zh-CN" sz="2000" b="0" i="0" u="none" strike="noStrike" kern="0" cap="none" spc="0" normalizeH="0" baseline="0" noProof="0" dirty="0">
                <a:ln>
                  <a:noFill/>
                </a:ln>
                <a:effectLst/>
                <a:uLnTx/>
                <a:uFillTx/>
                <a:ea typeface="Arial Unicode MS" pitchFamily="34" charset="-128"/>
                <a:cs typeface="Arial Unicode MS" pitchFamily="34" charset="-128"/>
              </a:rPr>
              <a:t>data</a:t>
            </a: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7" name="Arrow: Down 66">
            <a:extLst>
              <a:ext uri="{FF2B5EF4-FFF2-40B4-BE49-F238E27FC236}">
                <a16:creationId xmlns:a16="http://schemas.microsoft.com/office/drawing/2014/main" id="{0A7B3295-0B1E-4D93-9A28-9F31BFC90C47}"/>
              </a:ext>
            </a:extLst>
          </p:cNvPr>
          <p:cNvSpPr/>
          <p:nvPr/>
        </p:nvSpPr>
        <p:spPr bwMode="gray">
          <a:xfrm>
            <a:off x="2318778" y="3545469"/>
            <a:ext cx="269823" cy="696747"/>
          </a:xfrm>
          <a:prstGeom prst="down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9" name="Rectangle: Rounded Corners 68">
            <a:extLst>
              <a:ext uri="{FF2B5EF4-FFF2-40B4-BE49-F238E27FC236}">
                <a16:creationId xmlns:a16="http://schemas.microsoft.com/office/drawing/2014/main" id="{943F94D7-1E10-44A8-A25A-9427739A17F4}"/>
              </a:ext>
            </a:extLst>
          </p:cNvPr>
          <p:cNvSpPr/>
          <p:nvPr/>
        </p:nvSpPr>
        <p:spPr bwMode="gray">
          <a:xfrm>
            <a:off x="1584148" y="4333365"/>
            <a:ext cx="1885244" cy="696747"/>
          </a:xfrm>
          <a:prstGeom prst="round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altLang="zh-CN" sz="2000" b="0" i="0" u="none" strike="noStrike" kern="0" cap="none" spc="0" normalizeH="0" baseline="0" noProof="0" dirty="0">
                <a:ln>
                  <a:noFill/>
                </a:ln>
                <a:effectLst/>
                <a:uLnTx/>
                <a:uFillTx/>
                <a:ea typeface="Arial Unicode MS" pitchFamily="34" charset="-128"/>
                <a:cs typeface="Arial Unicode MS" pitchFamily="34" charset="-128"/>
              </a:rPr>
              <a:t>model</a:t>
            </a: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71" name="Straight Arrow Connector 70">
            <a:extLst>
              <a:ext uri="{FF2B5EF4-FFF2-40B4-BE49-F238E27FC236}">
                <a16:creationId xmlns:a16="http://schemas.microsoft.com/office/drawing/2014/main" id="{3097D56F-5F6D-4635-8D07-D3CBA215ADF7}"/>
              </a:ext>
            </a:extLst>
          </p:cNvPr>
          <p:cNvCxnSpPr>
            <a:cxnSpLocks/>
            <a:stCxn id="69" idx="2"/>
            <a:endCxn id="38" idx="0"/>
          </p:cNvCxnSpPr>
          <p:nvPr/>
        </p:nvCxnSpPr>
        <p:spPr>
          <a:xfrm>
            <a:off x="2526770" y="5030112"/>
            <a:ext cx="3646026" cy="89976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DF055D4-D4CA-43C3-B4F6-86C2F034721A}"/>
              </a:ext>
            </a:extLst>
          </p:cNvPr>
          <p:cNvSpPr txBox="1"/>
          <p:nvPr/>
        </p:nvSpPr>
        <p:spPr>
          <a:xfrm rot="865326">
            <a:off x="4082537" y="5126707"/>
            <a:ext cx="903242"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1800" kern="0" dirty="0">
                <a:ea typeface="Arial Unicode MS" pitchFamily="34" charset="-128"/>
                <a:cs typeface="Arial Unicode MS" pitchFamily="34" charset="-128"/>
              </a:rPr>
              <a:t>transfer</a:t>
            </a:r>
            <a:endParaRPr lang="zh-CN" altLang="en-US" sz="1800" kern="0" dirty="0" err="1">
              <a:ea typeface="Arial Unicode MS" pitchFamily="34" charset="-128"/>
              <a:cs typeface="Arial Unicode MS" pitchFamily="34" charset="-128"/>
            </a:endParaRPr>
          </a:p>
        </p:txBody>
      </p:sp>
      <p:sp>
        <p:nvSpPr>
          <p:cNvPr id="73" name="Rectangle: Rounded Corners 72">
            <a:extLst>
              <a:ext uri="{FF2B5EF4-FFF2-40B4-BE49-F238E27FC236}">
                <a16:creationId xmlns:a16="http://schemas.microsoft.com/office/drawing/2014/main" id="{7C32F2AE-FC90-40A3-85EA-7B94ECEDAE81}"/>
              </a:ext>
            </a:extLst>
          </p:cNvPr>
          <p:cNvSpPr/>
          <p:nvPr/>
        </p:nvSpPr>
        <p:spPr bwMode="gray">
          <a:xfrm>
            <a:off x="3852929" y="6981092"/>
            <a:ext cx="1885244" cy="688622"/>
          </a:xfrm>
          <a:prstGeom prst="round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74" name="Oval 73">
            <a:extLst>
              <a:ext uri="{FF2B5EF4-FFF2-40B4-BE49-F238E27FC236}">
                <a16:creationId xmlns:a16="http://schemas.microsoft.com/office/drawing/2014/main" id="{465E9F6D-BD0A-421E-B6EF-622D05AB435C}"/>
              </a:ext>
            </a:extLst>
          </p:cNvPr>
          <p:cNvSpPr/>
          <p:nvPr/>
        </p:nvSpPr>
        <p:spPr bwMode="gray">
          <a:xfrm>
            <a:off x="4383508" y="7022022"/>
            <a:ext cx="124178" cy="135457"/>
          </a:xfrm>
          <a:prstGeom prst="ellipse">
            <a:avLst/>
          </a:prstGeom>
          <a:solidFill>
            <a:srgbClr val="FF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75" name="Oval 74">
            <a:extLst>
              <a:ext uri="{FF2B5EF4-FFF2-40B4-BE49-F238E27FC236}">
                <a16:creationId xmlns:a16="http://schemas.microsoft.com/office/drawing/2014/main" id="{EB207E73-C5F1-42E8-9167-FEB71492D405}"/>
              </a:ext>
            </a:extLst>
          </p:cNvPr>
          <p:cNvSpPr/>
          <p:nvPr/>
        </p:nvSpPr>
        <p:spPr bwMode="gray">
          <a:xfrm>
            <a:off x="4383508" y="7180067"/>
            <a:ext cx="124178" cy="135457"/>
          </a:xfrm>
          <a:prstGeom prst="ellipse">
            <a:avLst/>
          </a:prstGeom>
          <a:solidFill>
            <a:srgbClr val="FF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76" name="Oval 75">
            <a:extLst>
              <a:ext uri="{FF2B5EF4-FFF2-40B4-BE49-F238E27FC236}">
                <a16:creationId xmlns:a16="http://schemas.microsoft.com/office/drawing/2014/main" id="{66DD2604-0584-4505-A6C7-0EE566982381}"/>
              </a:ext>
            </a:extLst>
          </p:cNvPr>
          <p:cNvSpPr/>
          <p:nvPr/>
        </p:nvSpPr>
        <p:spPr bwMode="gray">
          <a:xfrm>
            <a:off x="4383508" y="7338112"/>
            <a:ext cx="124178" cy="135457"/>
          </a:xfrm>
          <a:prstGeom prst="ellipse">
            <a:avLst/>
          </a:prstGeom>
          <a:solidFill>
            <a:srgbClr val="FF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77" name="Oval 76">
            <a:extLst>
              <a:ext uri="{FF2B5EF4-FFF2-40B4-BE49-F238E27FC236}">
                <a16:creationId xmlns:a16="http://schemas.microsoft.com/office/drawing/2014/main" id="{5B33921E-97AF-4FEF-9E23-2BB509B353D1}"/>
              </a:ext>
            </a:extLst>
          </p:cNvPr>
          <p:cNvSpPr/>
          <p:nvPr/>
        </p:nvSpPr>
        <p:spPr bwMode="gray">
          <a:xfrm>
            <a:off x="4383508" y="7496157"/>
            <a:ext cx="124178" cy="135457"/>
          </a:xfrm>
          <a:prstGeom prst="ellipse">
            <a:avLst/>
          </a:prstGeom>
          <a:solidFill>
            <a:srgbClr val="FF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78" name="Oval 77">
            <a:extLst>
              <a:ext uri="{FF2B5EF4-FFF2-40B4-BE49-F238E27FC236}">
                <a16:creationId xmlns:a16="http://schemas.microsoft.com/office/drawing/2014/main" id="{882A6090-C074-4931-AD3D-DB7E32F9D19F}"/>
              </a:ext>
            </a:extLst>
          </p:cNvPr>
          <p:cNvSpPr/>
          <p:nvPr/>
        </p:nvSpPr>
        <p:spPr bwMode="gray">
          <a:xfrm>
            <a:off x="4772974" y="7174422"/>
            <a:ext cx="124178" cy="135457"/>
          </a:xfrm>
          <a:prstGeom prst="ellips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79" name="Oval 78">
            <a:extLst>
              <a:ext uri="{FF2B5EF4-FFF2-40B4-BE49-F238E27FC236}">
                <a16:creationId xmlns:a16="http://schemas.microsoft.com/office/drawing/2014/main" id="{838C9B16-ABA6-424A-A090-3685BC0ADF6E}"/>
              </a:ext>
            </a:extLst>
          </p:cNvPr>
          <p:cNvSpPr/>
          <p:nvPr/>
        </p:nvSpPr>
        <p:spPr bwMode="gray">
          <a:xfrm>
            <a:off x="4772974" y="7332467"/>
            <a:ext cx="124178" cy="135457"/>
          </a:xfrm>
          <a:prstGeom prst="ellips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0" name="Oval 79">
            <a:extLst>
              <a:ext uri="{FF2B5EF4-FFF2-40B4-BE49-F238E27FC236}">
                <a16:creationId xmlns:a16="http://schemas.microsoft.com/office/drawing/2014/main" id="{A5E47616-730D-468F-8E82-B09938B9AD52}"/>
              </a:ext>
            </a:extLst>
          </p:cNvPr>
          <p:cNvSpPr/>
          <p:nvPr/>
        </p:nvSpPr>
        <p:spPr bwMode="gray">
          <a:xfrm>
            <a:off x="4925374" y="7174422"/>
            <a:ext cx="124178" cy="135457"/>
          </a:xfrm>
          <a:prstGeom prst="ellips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1" name="Oval 80">
            <a:extLst>
              <a:ext uri="{FF2B5EF4-FFF2-40B4-BE49-F238E27FC236}">
                <a16:creationId xmlns:a16="http://schemas.microsoft.com/office/drawing/2014/main" id="{5507B1C3-796E-47DF-9B8B-ECC7E8336BFF}"/>
              </a:ext>
            </a:extLst>
          </p:cNvPr>
          <p:cNvSpPr/>
          <p:nvPr/>
        </p:nvSpPr>
        <p:spPr bwMode="gray">
          <a:xfrm>
            <a:off x="4925374" y="7332467"/>
            <a:ext cx="124178" cy="135457"/>
          </a:xfrm>
          <a:prstGeom prst="ellips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2" name="Oval 81">
            <a:extLst>
              <a:ext uri="{FF2B5EF4-FFF2-40B4-BE49-F238E27FC236}">
                <a16:creationId xmlns:a16="http://schemas.microsoft.com/office/drawing/2014/main" id="{0AA809C5-677E-4570-9A7B-51956674F8FF}"/>
              </a:ext>
            </a:extLst>
          </p:cNvPr>
          <p:cNvSpPr/>
          <p:nvPr/>
        </p:nvSpPr>
        <p:spPr bwMode="gray">
          <a:xfrm>
            <a:off x="5077774" y="7022022"/>
            <a:ext cx="124178" cy="135457"/>
          </a:xfrm>
          <a:prstGeom prst="ellips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3" name="Oval 82">
            <a:extLst>
              <a:ext uri="{FF2B5EF4-FFF2-40B4-BE49-F238E27FC236}">
                <a16:creationId xmlns:a16="http://schemas.microsoft.com/office/drawing/2014/main" id="{E4A24321-2F8A-496B-A873-DCF48F118404}"/>
              </a:ext>
            </a:extLst>
          </p:cNvPr>
          <p:cNvSpPr/>
          <p:nvPr/>
        </p:nvSpPr>
        <p:spPr bwMode="gray">
          <a:xfrm>
            <a:off x="5077774" y="7180067"/>
            <a:ext cx="124178" cy="135457"/>
          </a:xfrm>
          <a:prstGeom prst="ellips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4" name="Oval 83">
            <a:extLst>
              <a:ext uri="{FF2B5EF4-FFF2-40B4-BE49-F238E27FC236}">
                <a16:creationId xmlns:a16="http://schemas.microsoft.com/office/drawing/2014/main" id="{12035ABD-8397-4E4A-9BC9-DC256B9988BF}"/>
              </a:ext>
            </a:extLst>
          </p:cNvPr>
          <p:cNvSpPr/>
          <p:nvPr/>
        </p:nvSpPr>
        <p:spPr bwMode="gray">
          <a:xfrm>
            <a:off x="5077774" y="7338112"/>
            <a:ext cx="124178" cy="135457"/>
          </a:xfrm>
          <a:prstGeom prst="ellips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5" name="Oval 84">
            <a:extLst>
              <a:ext uri="{FF2B5EF4-FFF2-40B4-BE49-F238E27FC236}">
                <a16:creationId xmlns:a16="http://schemas.microsoft.com/office/drawing/2014/main" id="{45E8C199-8426-4637-A93F-223D795444F2}"/>
              </a:ext>
            </a:extLst>
          </p:cNvPr>
          <p:cNvSpPr/>
          <p:nvPr/>
        </p:nvSpPr>
        <p:spPr bwMode="gray">
          <a:xfrm>
            <a:off x="5077774" y="7496157"/>
            <a:ext cx="124178" cy="135457"/>
          </a:xfrm>
          <a:prstGeom prst="ellipse">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6" name="Oval 85">
            <a:extLst>
              <a:ext uri="{FF2B5EF4-FFF2-40B4-BE49-F238E27FC236}">
                <a16:creationId xmlns:a16="http://schemas.microsoft.com/office/drawing/2014/main" id="{7C127271-FA42-4DC1-A301-843127996750}"/>
              </a:ext>
            </a:extLst>
          </p:cNvPr>
          <p:cNvSpPr/>
          <p:nvPr/>
        </p:nvSpPr>
        <p:spPr bwMode="gray">
          <a:xfrm>
            <a:off x="5230174" y="7174422"/>
            <a:ext cx="124178" cy="135457"/>
          </a:xfrm>
          <a:prstGeom prst="ellipse">
            <a:avLst/>
          </a:prstGeom>
          <a:solidFill>
            <a:srgbClr val="FF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7" name="Oval 86">
            <a:extLst>
              <a:ext uri="{FF2B5EF4-FFF2-40B4-BE49-F238E27FC236}">
                <a16:creationId xmlns:a16="http://schemas.microsoft.com/office/drawing/2014/main" id="{85E0F00E-7B26-41EA-A2E6-E71EFC87FBEB}"/>
              </a:ext>
            </a:extLst>
          </p:cNvPr>
          <p:cNvSpPr/>
          <p:nvPr/>
        </p:nvSpPr>
        <p:spPr bwMode="gray">
          <a:xfrm>
            <a:off x="5230174" y="7332467"/>
            <a:ext cx="124178" cy="135457"/>
          </a:xfrm>
          <a:prstGeom prst="ellipse">
            <a:avLst/>
          </a:prstGeom>
          <a:solidFill>
            <a:srgbClr val="FF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88" name="Straight Arrow Connector 87">
            <a:extLst>
              <a:ext uri="{FF2B5EF4-FFF2-40B4-BE49-F238E27FC236}">
                <a16:creationId xmlns:a16="http://schemas.microsoft.com/office/drawing/2014/main" id="{305A7B85-F83C-4FCB-9912-8EDC40DBF1BE}"/>
              </a:ext>
            </a:extLst>
          </p:cNvPr>
          <p:cNvCxnSpPr>
            <a:stCxn id="74" idx="5"/>
            <a:endCxn id="78" idx="2"/>
          </p:cNvCxnSpPr>
          <p:nvPr/>
        </p:nvCxnSpPr>
        <p:spPr>
          <a:xfrm>
            <a:off x="4489501" y="7137642"/>
            <a:ext cx="283473" cy="10450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18DC1FC7-D88A-4C4D-BE46-19B2AB445495}"/>
              </a:ext>
            </a:extLst>
          </p:cNvPr>
          <p:cNvCxnSpPr>
            <a:stCxn id="75" idx="5"/>
            <a:endCxn id="78" idx="2"/>
          </p:cNvCxnSpPr>
          <p:nvPr/>
        </p:nvCxnSpPr>
        <p:spPr>
          <a:xfrm flipV="1">
            <a:off x="4489501" y="7242151"/>
            <a:ext cx="283473" cy="53536"/>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D92BC3CF-5AAB-4A3E-8D93-147C9772E0F3}"/>
              </a:ext>
            </a:extLst>
          </p:cNvPr>
          <p:cNvCxnSpPr>
            <a:stCxn id="76" idx="7"/>
            <a:endCxn id="79" idx="2"/>
          </p:cNvCxnSpPr>
          <p:nvPr/>
        </p:nvCxnSpPr>
        <p:spPr>
          <a:xfrm>
            <a:off x="4489501" y="7357949"/>
            <a:ext cx="283473" cy="42247"/>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FFCE6F24-F047-4D09-B873-A40896078A1F}"/>
              </a:ext>
            </a:extLst>
          </p:cNvPr>
          <p:cNvCxnSpPr>
            <a:stCxn id="77" idx="5"/>
            <a:endCxn id="78" idx="2"/>
          </p:cNvCxnSpPr>
          <p:nvPr/>
        </p:nvCxnSpPr>
        <p:spPr>
          <a:xfrm flipV="1">
            <a:off x="4489501" y="7242151"/>
            <a:ext cx="283473" cy="369626"/>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1848610E-BED1-4255-A716-3DA1619F4A02}"/>
              </a:ext>
            </a:extLst>
          </p:cNvPr>
          <p:cNvCxnSpPr/>
          <p:nvPr/>
        </p:nvCxnSpPr>
        <p:spPr>
          <a:xfrm>
            <a:off x="4259330" y="7076173"/>
            <a:ext cx="124178"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A1711DC-3D3E-41F5-A675-1BCABA5478B7}"/>
              </a:ext>
            </a:extLst>
          </p:cNvPr>
          <p:cNvCxnSpPr/>
          <p:nvPr/>
        </p:nvCxnSpPr>
        <p:spPr>
          <a:xfrm>
            <a:off x="4259330" y="7239858"/>
            <a:ext cx="124178"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D187053-5DEB-4208-9536-09F1EFBC2DFC}"/>
              </a:ext>
            </a:extLst>
          </p:cNvPr>
          <p:cNvCxnSpPr/>
          <p:nvPr/>
        </p:nvCxnSpPr>
        <p:spPr>
          <a:xfrm>
            <a:off x="4259330" y="7390502"/>
            <a:ext cx="124178"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A19D753-72A5-4CB4-B9AC-A152D3454B94}"/>
              </a:ext>
            </a:extLst>
          </p:cNvPr>
          <p:cNvCxnSpPr/>
          <p:nvPr/>
        </p:nvCxnSpPr>
        <p:spPr>
          <a:xfrm>
            <a:off x="4259330" y="7554187"/>
            <a:ext cx="124178"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C4FAAA2-B3EE-4199-8237-6525BC975E27}"/>
              </a:ext>
            </a:extLst>
          </p:cNvPr>
          <p:cNvCxnSpPr>
            <a:stCxn id="78" idx="6"/>
          </p:cNvCxnSpPr>
          <p:nvPr/>
        </p:nvCxnSpPr>
        <p:spPr>
          <a:xfrm flipV="1">
            <a:off x="4897152" y="7239858"/>
            <a:ext cx="591608" cy="2293"/>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E51C9D1B-9234-4118-8C69-1B4ED39D61E0}"/>
              </a:ext>
            </a:extLst>
          </p:cNvPr>
          <p:cNvCxnSpPr>
            <a:stCxn id="79" idx="6"/>
          </p:cNvCxnSpPr>
          <p:nvPr/>
        </p:nvCxnSpPr>
        <p:spPr>
          <a:xfrm>
            <a:off x="4897152" y="7400196"/>
            <a:ext cx="591608"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95AE897F-29C8-4FFA-8B80-3C7642B9A87F}"/>
              </a:ext>
            </a:extLst>
          </p:cNvPr>
          <p:cNvCxnSpPr>
            <a:cxnSpLocks/>
          </p:cNvCxnSpPr>
          <p:nvPr/>
        </p:nvCxnSpPr>
        <p:spPr>
          <a:xfrm>
            <a:off x="5738173" y="7325403"/>
            <a:ext cx="1653822"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Rectangle: Rounded Corners 98">
            <a:extLst>
              <a:ext uri="{FF2B5EF4-FFF2-40B4-BE49-F238E27FC236}">
                <a16:creationId xmlns:a16="http://schemas.microsoft.com/office/drawing/2014/main" id="{8AD47C92-6007-46AB-A13A-7E0AC8B3B477}"/>
              </a:ext>
            </a:extLst>
          </p:cNvPr>
          <p:cNvSpPr/>
          <p:nvPr/>
        </p:nvSpPr>
        <p:spPr bwMode="gray">
          <a:xfrm>
            <a:off x="7391995" y="6981092"/>
            <a:ext cx="1885244" cy="688622"/>
          </a:xfrm>
          <a:prstGeom prst="round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altLang="zh-CN" sz="2000" b="0" i="0" u="none" strike="noStrike" kern="0" cap="none" spc="0" normalizeH="0" baseline="0" noProof="0" dirty="0">
                <a:ln>
                  <a:noFill/>
                </a:ln>
                <a:effectLst/>
                <a:uLnTx/>
                <a:uFillTx/>
                <a:ea typeface="Arial Unicode MS" pitchFamily="34" charset="-128"/>
                <a:cs typeface="Arial Unicode MS" pitchFamily="34" charset="-128"/>
              </a:rPr>
              <a:t>ML model</a:t>
            </a: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0" name="TextBox 99">
            <a:extLst>
              <a:ext uri="{FF2B5EF4-FFF2-40B4-BE49-F238E27FC236}">
                <a16:creationId xmlns:a16="http://schemas.microsoft.com/office/drawing/2014/main" id="{EC5B01C2-937A-44BA-9E34-531643A95061}"/>
              </a:ext>
            </a:extLst>
          </p:cNvPr>
          <p:cNvSpPr txBox="1"/>
          <p:nvPr/>
        </p:nvSpPr>
        <p:spPr>
          <a:xfrm>
            <a:off x="5853740" y="6971212"/>
            <a:ext cx="2336800" cy="24622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1600" kern="0" dirty="0">
                <a:ea typeface="Arial Unicode MS" pitchFamily="34" charset="-128"/>
                <a:cs typeface="Arial Unicode MS" pitchFamily="34" charset="-128"/>
              </a:rPr>
              <a:t>Step2: Feed Data</a:t>
            </a:r>
            <a:endParaRPr lang="zh-CN" altLang="en-US" sz="1600" kern="0" dirty="0" err="1">
              <a:ea typeface="Arial Unicode MS" pitchFamily="34" charset="-128"/>
              <a:cs typeface="Arial Unicode MS" pitchFamily="34" charset="-128"/>
            </a:endParaRPr>
          </a:p>
        </p:txBody>
      </p:sp>
      <p:cxnSp>
        <p:nvCxnSpPr>
          <p:cNvPr id="101" name="Straight Arrow Connector 100">
            <a:extLst>
              <a:ext uri="{FF2B5EF4-FFF2-40B4-BE49-F238E27FC236}">
                <a16:creationId xmlns:a16="http://schemas.microsoft.com/office/drawing/2014/main" id="{D19B58C5-924C-4B8F-851A-A7ED653BA307}"/>
              </a:ext>
            </a:extLst>
          </p:cNvPr>
          <p:cNvCxnSpPr>
            <a:cxnSpLocks/>
          </p:cNvCxnSpPr>
          <p:nvPr/>
        </p:nvCxnSpPr>
        <p:spPr>
          <a:xfrm>
            <a:off x="2199107" y="7332467"/>
            <a:ext cx="1653822" cy="0"/>
          </a:xfrm>
          <a:prstGeom prst="straightConnector1">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2" name="TextBox 101">
            <a:extLst>
              <a:ext uri="{FF2B5EF4-FFF2-40B4-BE49-F238E27FC236}">
                <a16:creationId xmlns:a16="http://schemas.microsoft.com/office/drawing/2014/main" id="{064B5C5D-4391-4E3F-9EBC-735018906EED}"/>
              </a:ext>
            </a:extLst>
          </p:cNvPr>
          <p:cNvSpPr txBox="1"/>
          <p:nvPr/>
        </p:nvSpPr>
        <p:spPr>
          <a:xfrm>
            <a:off x="2064746" y="6951302"/>
            <a:ext cx="2336800" cy="24622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1600" kern="0" dirty="0">
                <a:ea typeface="Arial Unicode MS" pitchFamily="34" charset="-128"/>
                <a:cs typeface="Arial Unicode MS" pitchFamily="34" charset="-128"/>
              </a:rPr>
              <a:t>Step1: Fine tuning</a:t>
            </a:r>
            <a:endParaRPr lang="zh-CN" altLang="en-US" sz="1600" kern="0" dirty="0" err="1">
              <a:ea typeface="Arial Unicode MS" pitchFamily="34" charset="-128"/>
              <a:cs typeface="Arial Unicode MS" pitchFamily="34" charset="-128"/>
            </a:endParaRPr>
          </a:p>
        </p:txBody>
      </p:sp>
      <p:cxnSp>
        <p:nvCxnSpPr>
          <p:cNvPr id="104" name="Straight Arrow Connector 103">
            <a:extLst>
              <a:ext uri="{FF2B5EF4-FFF2-40B4-BE49-F238E27FC236}">
                <a16:creationId xmlns:a16="http://schemas.microsoft.com/office/drawing/2014/main" id="{354D96BA-0440-410E-82EA-DC751304B4FD}"/>
              </a:ext>
            </a:extLst>
          </p:cNvPr>
          <p:cNvCxnSpPr>
            <a:cxnSpLocks/>
            <a:stCxn id="69" idx="2"/>
            <a:endCxn id="73" idx="0"/>
          </p:cNvCxnSpPr>
          <p:nvPr/>
        </p:nvCxnSpPr>
        <p:spPr>
          <a:xfrm>
            <a:off x="2526770" y="5030112"/>
            <a:ext cx="2268781" cy="195098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8F6E5CBC-CFED-44D1-81FE-65FEB4A72CFB}"/>
              </a:ext>
            </a:extLst>
          </p:cNvPr>
          <p:cNvSpPr txBox="1"/>
          <p:nvPr/>
        </p:nvSpPr>
        <p:spPr>
          <a:xfrm rot="2609128">
            <a:off x="3061675" y="5475183"/>
            <a:ext cx="903242"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1800" kern="0" dirty="0">
                <a:ea typeface="Arial Unicode MS" pitchFamily="34" charset="-128"/>
                <a:cs typeface="Arial Unicode MS" pitchFamily="34" charset="-128"/>
              </a:rPr>
              <a:t>transfer</a:t>
            </a:r>
            <a:endParaRPr lang="zh-CN" altLang="en-US" sz="1800" kern="0" dirty="0" err="1">
              <a:ea typeface="Arial Unicode MS" pitchFamily="34" charset="-128"/>
              <a:cs typeface="Arial Unicode MS" pitchFamily="34" charset="-128"/>
            </a:endParaRPr>
          </a:p>
        </p:txBody>
      </p:sp>
      <p:sp>
        <p:nvSpPr>
          <p:cNvPr id="108" name="TextBox 107">
            <a:extLst>
              <a:ext uri="{FF2B5EF4-FFF2-40B4-BE49-F238E27FC236}">
                <a16:creationId xmlns:a16="http://schemas.microsoft.com/office/drawing/2014/main" id="{16480FD6-DDD1-4819-AC1B-AF449435B1C7}"/>
              </a:ext>
            </a:extLst>
          </p:cNvPr>
          <p:cNvSpPr txBox="1"/>
          <p:nvPr/>
        </p:nvSpPr>
        <p:spPr>
          <a:xfrm>
            <a:off x="2199107" y="5970357"/>
            <a:ext cx="736237" cy="276999"/>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fontAlgn="base">
              <a:spcBef>
                <a:spcPts val="600"/>
              </a:spcBef>
              <a:spcAft>
                <a:spcPct val="0"/>
              </a:spcAft>
              <a:buClr>
                <a:srgbClr val="F0AB00"/>
              </a:buClr>
              <a:buSzPct val="80000"/>
            </a:pPr>
            <a:r>
              <a:rPr lang="en-US" altLang="zh-CN" sz="1800" kern="0" dirty="0">
                <a:ea typeface="Arial Unicode MS" pitchFamily="34" charset="-128"/>
                <a:cs typeface="Arial Unicode MS" pitchFamily="34" charset="-128"/>
              </a:rPr>
              <a:t>Task 1</a:t>
            </a:r>
            <a:endParaRPr lang="zh-CN" altLang="en-US" sz="1800" kern="0" dirty="0" err="1">
              <a:ea typeface="Arial Unicode MS" pitchFamily="34" charset="-128"/>
              <a:cs typeface="Arial Unicode MS" pitchFamily="34" charset="-128"/>
            </a:endParaRPr>
          </a:p>
        </p:txBody>
      </p:sp>
      <p:sp>
        <p:nvSpPr>
          <p:cNvPr id="109" name="TextBox 108">
            <a:extLst>
              <a:ext uri="{FF2B5EF4-FFF2-40B4-BE49-F238E27FC236}">
                <a16:creationId xmlns:a16="http://schemas.microsoft.com/office/drawing/2014/main" id="{689064BB-C5F7-41EA-BFBD-657027F67212}"/>
              </a:ext>
            </a:extLst>
          </p:cNvPr>
          <p:cNvSpPr txBox="1"/>
          <p:nvPr/>
        </p:nvSpPr>
        <p:spPr>
          <a:xfrm>
            <a:off x="1167533" y="6991920"/>
            <a:ext cx="736237" cy="276999"/>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fontAlgn="base">
              <a:spcBef>
                <a:spcPts val="600"/>
              </a:spcBef>
              <a:spcAft>
                <a:spcPct val="0"/>
              </a:spcAft>
              <a:buClr>
                <a:srgbClr val="F0AB00"/>
              </a:buClr>
              <a:buSzPct val="80000"/>
            </a:pPr>
            <a:r>
              <a:rPr lang="en-US" altLang="zh-CN" sz="1800" kern="0" dirty="0">
                <a:ea typeface="Arial Unicode MS" pitchFamily="34" charset="-128"/>
                <a:cs typeface="Arial Unicode MS" pitchFamily="34" charset="-128"/>
              </a:rPr>
              <a:t>Task 2</a:t>
            </a:r>
            <a:endParaRPr lang="zh-CN" altLang="en-US" sz="18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2449662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19E1B-2E46-470C-A1C8-79AC912170D8}"/>
              </a:ext>
            </a:extLst>
          </p:cNvPr>
          <p:cNvSpPr>
            <a:spLocks noGrp="1"/>
          </p:cNvSpPr>
          <p:nvPr>
            <p:ph type="title"/>
          </p:nvPr>
        </p:nvSpPr>
        <p:spPr/>
        <p:txBody>
          <a:bodyPr/>
          <a:lstStyle/>
          <a:p>
            <a:endParaRPr lang="zh-CN" altLang="en-US" dirty="0"/>
          </a:p>
        </p:txBody>
      </p:sp>
      <p:pic>
        <p:nvPicPr>
          <p:cNvPr id="4" name="Picture 3">
            <a:extLst>
              <a:ext uri="{FF2B5EF4-FFF2-40B4-BE49-F238E27FC236}">
                <a16:creationId xmlns:a16="http://schemas.microsoft.com/office/drawing/2014/main" id="{276EEF37-18CE-47B8-B195-7CA0D7AE7280}"/>
              </a:ext>
            </a:extLst>
          </p:cNvPr>
          <p:cNvPicPr>
            <a:picLocks noChangeAspect="1"/>
          </p:cNvPicPr>
          <p:nvPr/>
        </p:nvPicPr>
        <p:blipFill>
          <a:blip r:embed="rId2"/>
          <a:stretch>
            <a:fillRect/>
          </a:stretch>
        </p:blipFill>
        <p:spPr>
          <a:xfrm>
            <a:off x="4287794" y="579309"/>
            <a:ext cx="4584357" cy="6351803"/>
          </a:xfrm>
          <a:prstGeom prst="rect">
            <a:avLst/>
          </a:prstGeom>
        </p:spPr>
      </p:pic>
      <p:sp>
        <p:nvSpPr>
          <p:cNvPr id="6" name="TextBox 5">
            <a:extLst>
              <a:ext uri="{FF2B5EF4-FFF2-40B4-BE49-F238E27FC236}">
                <a16:creationId xmlns:a16="http://schemas.microsoft.com/office/drawing/2014/main" id="{E0FB5B8F-8510-49F7-8B17-6F6B386173E0}"/>
              </a:ext>
            </a:extLst>
          </p:cNvPr>
          <p:cNvSpPr txBox="1"/>
          <p:nvPr/>
        </p:nvSpPr>
        <p:spPr>
          <a:xfrm>
            <a:off x="1603022" y="3975057"/>
            <a:ext cx="1659467"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1800" kern="0" dirty="0">
                <a:ea typeface="Arial Unicode MS" pitchFamily="34" charset="-128"/>
                <a:cs typeface="Arial Unicode MS" pitchFamily="34" charset="-128"/>
              </a:rPr>
              <a:t>Encoders</a:t>
            </a:r>
            <a:endParaRPr lang="zh-CN" altLang="en-US" sz="1800" kern="0" dirty="0" err="1">
              <a:ea typeface="Arial Unicode MS" pitchFamily="34" charset="-128"/>
              <a:cs typeface="Arial Unicode MS" pitchFamily="34" charset="-128"/>
            </a:endParaRPr>
          </a:p>
        </p:txBody>
      </p:sp>
      <p:sp>
        <p:nvSpPr>
          <p:cNvPr id="7" name="TextBox 6">
            <a:extLst>
              <a:ext uri="{FF2B5EF4-FFF2-40B4-BE49-F238E27FC236}">
                <a16:creationId xmlns:a16="http://schemas.microsoft.com/office/drawing/2014/main" id="{BB674072-6AD5-4136-B5C9-54DE9C45B643}"/>
              </a:ext>
            </a:extLst>
          </p:cNvPr>
          <p:cNvSpPr txBox="1"/>
          <p:nvPr/>
        </p:nvSpPr>
        <p:spPr>
          <a:xfrm>
            <a:off x="9612489" y="3975057"/>
            <a:ext cx="1659467"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1800" kern="0" dirty="0">
                <a:ea typeface="Arial Unicode MS" pitchFamily="34" charset="-128"/>
                <a:cs typeface="Arial Unicode MS" pitchFamily="34" charset="-128"/>
              </a:rPr>
              <a:t>Decoders</a:t>
            </a:r>
            <a:endParaRPr lang="zh-CN" altLang="en-US" sz="18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0196574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49C11-00A3-4FEB-BCFF-A1E3D082646F}"/>
              </a:ext>
            </a:extLst>
          </p:cNvPr>
          <p:cNvSpPr>
            <a:spLocks noGrp="1"/>
          </p:cNvSpPr>
          <p:nvPr>
            <p:ph type="title"/>
          </p:nvPr>
        </p:nvSpPr>
        <p:spPr/>
        <p:txBody>
          <a:bodyPr/>
          <a:lstStyle/>
          <a:p>
            <a:endParaRPr lang="zh-CN" altLang="en-US"/>
          </a:p>
        </p:txBody>
      </p:sp>
      <p:sp>
        <p:nvSpPr>
          <p:cNvPr id="4" name="Rectangle 3">
            <a:extLst>
              <a:ext uri="{FF2B5EF4-FFF2-40B4-BE49-F238E27FC236}">
                <a16:creationId xmlns:a16="http://schemas.microsoft.com/office/drawing/2014/main" id="{41B4E831-1DDE-4DBB-BB7A-27981053BE81}"/>
              </a:ext>
            </a:extLst>
          </p:cNvPr>
          <p:cNvSpPr/>
          <p:nvPr/>
        </p:nvSpPr>
        <p:spPr>
          <a:xfrm>
            <a:off x="7177983" y="3876273"/>
            <a:ext cx="274434" cy="477054"/>
          </a:xfrm>
          <a:prstGeom prst="rect">
            <a:avLst/>
          </a:prstGeom>
        </p:spPr>
        <p:txBody>
          <a:bodyPr wrap="none">
            <a:spAutoFit/>
          </a:bodyPr>
          <a:lstStyle/>
          <a:p>
            <a:r>
              <a:rPr lang="zh-CN" altLang="en-US" dirty="0"/>
              <a:t> </a:t>
            </a:r>
          </a:p>
        </p:txBody>
      </p:sp>
      <p:pic>
        <p:nvPicPr>
          <p:cNvPr id="5" name="Picture 4">
            <a:extLst>
              <a:ext uri="{FF2B5EF4-FFF2-40B4-BE49-F238E27FC236}">
                <a16:creationId xmlns:a16="http://schemas.microsoft.com/office/drawing/2014/main" id="{A4A7718A-8716-453D-B57E-64B597AFA244}"/>
              </a:ext>
            </a:extLst>
          </p:cNvPr>
          <p:cNvPicPr>
            <a:picLocks noChangeAspect="1"/>
          </p:cNvPicPr>
          <p:nvPr/>
        </p:nvPicPr>
        <p:blipFill>
          <a:blip r:embed="rId2"/>
          <a:stretch>
            <a:fillRect/>
          </a:stretch>
        </p:blipFill>
        <p:spPr>
          <a:xfrm>
            <a:off x="2903009" y="1625070"/>
            <a:ext cx="9266414" cy="6033059"/>
          </a:xfrm>
          <a:prstGeom prst="rect">
            <a:avLst/>
          </a:prstGeom>
        </p:spPr>
      </p:pic>
    </p:spTree>
    <p:extLst>
      <p:ext uri="{BB962C8B-B14F-4D97-AF65-F5344CB8AC3E}">
        <p14:creationId xmlns:p14="http://schemas.microsoft.com/office/powerpoint/2010/main" val="36290944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590A9-491A-4D3E-8DF4-B75F8D0900C4}"/>
              </a:ext>
            </a:extLst>
          </p:cNvPr>
          <p:cNvSpPr>
            <a:spLocks noGrp="1"/>
          </p:cNvSpPr>
          <p:nvPr>
            <p:ph type="title"/>
          </p:nvPr>
        </p:nvSpPr>
        <p:spPr/>
        <p:txBody>
          <a:bodyPr/>
          <a:lstStyle/>
          <a:p>
            <a:r>
              <a:rPr lang="en-US" altLang="zh-CN" dirty="0"/>
              <a:t>Encoder</a:t>
            </a:r>
            <a:endParaRPr lang="zh-CN" altLang="en-US" dirty="0"/>
          </a:p>
        </p:txBody>
      </p:sp>
      <p:sp>
        <p:nvSpPr>
          <p:cNvPr id="4" name="Rectangle 3">
            <a:extLst>
              <a:ext uri="{FF2B5EF4-FFF2-40B4-BE49-F238E27FC236}">
                <a16:creationId xmlns:a16="http://schemas.microsoft.com/office/drawing/2014/main" id="{938082A7-EA29-413F-8F2A-D101F20A84F5}"/>
              </a:ext>
            </a:extLst>
          </p:cNvPr>
          <p:cNvSpPr/>
          <p:nvPr/>
        </p:nvSpPr>
        <p:spPr>
          <a:xfrm>
            <a:off x="7177983" y="3876273"/>
            <a:ext cx="274434" cy="477054"/>
          </a:xfrm>
          <a:prstGeom prst="rect">
            <a:avLst/>
          </a:prstGeom>
        </p:spPr>
        <p:txBody>
          <a:bodyPr wrap="none">
            <a:spAutoFit/>
          </a:bodyPr>
          <a:lstStyle/>
          <a:p>
            <a:r>
              <a:rPr lang="zh-CN" altLang="en-US" dirty="0"/>
              <a:t> </a:t>
            </a:r>
          </a:p>
        </p:txBody>
      </p:sp>
      <p:pic>
        <p:nvPicPr>
          <p:cNvPr id="7" name="Picture 6">
            <a:extLst>
              <a:ext uri="{FF2B5EF4-FFF2-40B4-BE49-F238E27FC236}">
                <a16:creationId xmlns:a16="http://schemas.microsoft.com/office/drawing/2014/main" id="{F191EB23-CAB3-4FD7-9F87-AC5B352C28DF}"/>
              </a:ext>
            </a:extLst>
          </p:cNvPr>
          <p:cNvPicPr>
            <a:picLocks noChangeAspect="1"/>
          </p:cNvPicPr>
          <p:nvPr/>
        </p:nvPicPr>
        <p:blipFill>
          <a:blip r:embed="rId2"/>
          <a:stretch>
            <a:fillRect/>
          </a:stretch>
        </p:blipFill>
        <p:spPr>
          <a:xfrm>
            <a:off x="4532843" y="1580384"/>
            <a:ext cx="6123869" cy="5545886"/>
          </a:xfrm>
          <a:prstGeom prst="rect">
            <a:avLst/>
          </a:prstGeom>
        </p:spPr>
      </p:pic>
    </p:spTree>
    <p:extLst>
      <p:ext uri="{BB962C8B-B14F-4D97-AF65-F5344CB8AC3E}">
        <p14:creationId xmlns:p14="http://schemas.microsoft.com/office/powerpoint/2010/main" val="25597422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FB436-C540-42BC-AA06-04870BDE2A28}"/>
              </a:ext>
            </a:extLst>
          </p:cNvPr>
          <p:cNvSpPr>
            <a:spLocks noGrp="1"/>
          </p:cNvSpPr>
          <p:nvPr>
            <p:ph type="title"/>
          </p:nvPr>
        </p:nvSpPr>
        <p:spPr/>
        <p:txBody>
          <a:bodyPr/>
          <a:lstStyle/>
          <a:p>
            <a:r>
              <a:rPr lang="en-US" altLang="zh-CN" dirty="0"/>
              <a:t>Encoder-Positional </a:t>
            </a:r>
            <a:r>
              <a:rPr lang="en-US" altLang="zh-CN" dirty="0" err="1"/>
              <a:t>Encodding</a:t>
            </a:r>
            <a:endParaRPr lang="zh-CN" altLang="en-US" dirty="0"/>
          </a:p>
        </p:txBody>
      </p:sp>
      <p:pic>
        <p:nvPicPr>
          <p:cNvPr id="4" name="Picture 3">
            <a:extLst>
              <a:ext uri="{FF2B5EF4-FFF2-40B4-BE49-F238E27FC236}">
                <a16:creationId xmlns:a16="http://schemas.microsoft.com/office/drawing/2014/main" id="{D28A5CFF-26CA-4280-9177-07C486FE1B3B}"/>
              </a:ext>
            </a:extLst>
          </p:cNvPr>
          <p:cNvPicPr>
            <a:picLocks noChangeAspect="1"/>
          </p:cNvPicPr>
          <p:nvPr/>
        </p:nvPicPr>
        <p:blipFill>
          <a:blip r:embed="rId3"/>
          <a:stretch>
            <a:fillRect/>
          </a:stretch>
        </p:blipFill>
        <p:spPr>
          <a:xfrm>
            <a:off x="1000125" y="2251551"/>
            <a:ext cx="4109596" cy="3726498"/>
          </a:xfrm>
          <a:prstGeom prst="rect">
            <a:avLst/>
          </a:prstGeom>
        </p:spPr>
      </p:pic>
      <p:sp>
        <p:nvSpPr>
          <p:cNvPr id="5" name="Rectangle 4">
            <a:extLst>
              <a:ext uri="{FF2B5EF4-FFF2-40B4-BE49-F238E27FC236}">
                <a16:creationId xmlns:a16="http://schemas.microsoft.com/office/drawing/2014/main" id="{964F5612-6E36-4810-AB75-E397FA7E6073}"/>
              </a:ext>
            </a:extLst>
          </p:cNvPr>
          <p:cNvSpPr/>
          <p:nvPr/>
        </p:nvSpPr>
        <p:spPr>
          <a:xfrm>
            <a:off x="7177983" y="3876273"/>
            <a:ext cx="274434" cy="477054"/>
          </a:xfrm>
          <a:prstGeom prst="rect">
            <a:avLst/>
          </a:prstGeom>
        </p:spPr>
        <p:txBody>
          <a:bodyPr wrap="none">
            <a:spAutoFit/>
          </a:bodyPr>
          <a:lstStyle/>
          <a:p>
            <a:r>
              <a:rPr lang="zh-CN" altLang="en-US" dirty="0"/>
              <a:t> </a:t>
            </a:r>
          </a:p>
        </p:txBody>
      </p:sp>
      <p:pic>
        <p:nvPicPr>
          <p:cNvPr id="6" name="Picture 5">
            <a:extLst>
              <a:ext uri="{FF2B5EF4-FFF2-40B4-BE49-F238E27FC236}">
                <a16:creationId xmlns:a16="http://schemas.microsoft.com/office/drawing/2014/main" id="{EE66BFA4-3F60-44D7-B347-C6E1838DB455}"/>
              </a:ext>
            </a:extLst>
          </p:cNvPr>
          <p:cNvPicPr>
            <a:picLocks noChangeAspect="1"/>
          </p:cNvPicPr>
          <p:nvPr/>
        </p:nvPicPr>
        <p:blipFill>
          <a:blip r:embed="rId4"/>
          <a:stretch>
            <a:fillRect/>
          </a:stretch>
        </p:blipFill>
        <p:spPr>
          <a:xfrm>
            <a:off x="7066337" y="2580873"/>
            <a:ext cx="4067175" cy="1295400"/>
          </a:xfrm>
          <a:prstGeom prst="rect">
            <a:avLst/>
          </a:prstGeom>
        </p:spPr>
      </p:pic>
    </p:spTree>
    <p:extLst>
      <p:ext uri="{BB962C8B-B14F-4D97-AF65-F5344CB8AC3E}">
        <p14:creationId xmlns:p14="http://schemas.microsoft.com/office/powerpoint/2010/main" val="21012862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BA98C-A528-4C27-8E00-20610B748A01}"/>
              </a:ext>
            </a:extLst>
          </p:cNvPr>
          <p:cNvSpPr>
            <a:spLocks noGrp="1"/>
          </p:cNvSpPr>
          <p:nvPr>
            <p:ph type="title"/>
          </p:nvPr>
        </p:nvSpPr>
        <p:spPr/>
        <p:txBody>
          <a:bodyPr/>
          <a:lstStyle/>
          <a:p>
            <a:endParaRPr lang="zh-CN" altLang="en-US"/>
          </a:p>
        </p:txBody>
      </p:sp>
      <p:pic>
        <p:nvPicPr>
          <p:cNvPr id="4" name="Picture 3">
            <a:extLst>
              <a:ext uri="{FF2B5EF4-FFF2-40B4-BE49-F238E27FC236}">
                <a16:creationId xmlns:a16="http://schemas.microsoft.com/office/drawing/2014/main" id="{FCE084D6-6944-4E74-93F3-E895418EA466}"/>
              </a:ext>
            </a:extLst>
          </p:cNvPr>
          <p:cNvPicPr>
            <a:picLocks noChangeAspect="1"/>
          </p:cNvPicPr>
          <p:nvPr/>
        </p:nvPicPr>
        <p:blipFill>
          <a:blip r:embed="rId2"/>
          <a:stretch>
            <a:fillRect/>
          </a:stretch>
        </p:blipFill>
        <p:spPr>
          <a:xfrm>
            <a:off x="4050983" y="1787106"/>
            <a:ext cx="5493067" cy="4872300"/>
          </a:xfrm>
          <a:prstGeom prst="rect">
            <a:avLst/>
          </a:prstGeom>
        </p:spPr>
      </p:pic>
    </p:spTree>
    <p:extLst>
      <p:ext uri="{BB962C8B-B14F-4D97-AF65-F5344CB8AC3E}">
        <p14:creationId xmlns:p14="http://schemas.microsoft.com/office/powerpoint/2010/main" val="17648842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2C44A-7603-4416-AB45-E61E26F16704}"/>
              </a:ext>
            </a:extLst>
          </p:cNvPr>
          <p:cNvSpPr>
            <a:spLocks noGrp="1"/>
          </p:cNvSpPr>
          <p:nvPr>
            <p:ph type="title"/>
          </p:nvPr>
        </p:nvSpPr>
        <p:spPr/>
        <p:txBody>
          <a:bodyPr/>
          <a:lstStyle/>
          <a:p>
            <a:r>
              <a:rPr lang="en-US" altLang="zh-CN" dirty="0"/>
              <a:t>Base-Attention</a:t>
            </a:r>
            <a:endParaRPr lang="zh-CN" altLang="en-US" dirty="0"/>
          </a:p>
        </p:txBody>
      </p:sp>
      <p:pic>
        <p:nvPicPr>
          <p:cNvPr id="1026" name="Picture 2" descr="https://img-blog.csdn.net/20150921225622105">
            <a:extLst>
              <a:ext uri="{FF2B5EF4-FFF2-40B4-BE49-F238E27FC236}">
                <a16:creationId xmlns:a16="http://schemas.microsoft.com/office/drawing/2014/main" id="{9C0A4A51-0644-4B6F-B2E2-F7C701A58B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1" y="1852613"/>
            <a:ext cx="7572375" cy="30384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2F3DAA4-132C-4F6C-BB02-04A43DE1EC72}"/>
              </a:ext>
            </a:extLst>
          </p:cNvPr>
          <p:cNvSpPr txBox="1"/>
          <p:nvPr/>
        </p:nvSpPr>
        <p:spPr>
          <a:xfrm flipH="1">
            <a:off x="4017644" y="5447700"/>
            <a:ext cx="965837"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1800" kern="0" dirty="0" err="1">
                <a:ea typeface="Arial Unicode MS" pitchFamily="34" charset="-128"/>
                <a:cs typeface="Arial Unicode MS" pitchFamily="34" charset="-128"/>
              </a:rPr>
              <a:t>RNN</a:t>
            </a:r>
            <a:endParaRPr lang="zh-CN" altLang="en-US" sz="18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25730036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D4EA9-6EE0-47F2-969A-11E72240ED3A}"/>
              </a:ext>
            </a:extLst>
          </p:cNvPr>
          <p:cNvSpPr>
            <a:spLocks noGrp="1"/>
          </p:cNvSpPr>
          <p:nvPr>
            <p:ph type="title"/>
          </p:nvPr>
        </p:nvSpPr>
        <p:spPr/>
        <p:txBody>
          <a:bodyPr/>
          <a:lstStyle/>
          <a:p>
            <a:endParaRPr lang="zh-CN" altLang="en-US"/>
          </a:p>
        </p:txBody>
      </p:sp>
      <p:sp>
        <p:nvSpPr>
          <p:cNvPr id="4" name="Rectangle 3">
            <a:extLst>
              <a:ext uri="{FF2B5EF4-FFF2-40B4-BE49-F238E27FC236}">
                <a16:creationId xmlns:a16="http://schemas.microsoft.com/office/drawing/2014/main" id="{3B7DC42D-2114-40A4-BA0C-7B8AFE53A981}"/>
              </a:ext>
            </a:extLst>
          </p:cNvPr>
          <p:cNvSpPr/>
          <p:nvPr/>
        </p:nvSpPr>
        <p:spPr>
          <a:xfrm>
            <a:off x="7177983" y="3876273"/>
            <a:ext cx="274434" cy="477054"/>
          </a:xfrm>
          <a:prstGeom prst="rect">
            <a:avLst/>
          </a:prstGeom>
        </p:spPr>
        <p:txBody>
          <a:bodyPr wrap="none">
            <a:spAutoFit/>
          </a:bodyPr>
          <a:lstStyle/>
          <a:p>
            <a:r>
              <a:rPr lang="zh-CN" altLang="en-US" dirty="0"/>
              <a:t> </a:t>
            </a:r>
          </a:p>
        </p:txBody>
      </p:sp>
      <p:pic>
        <p:nvPicPr>
          <p:cNvPr id="5" name="Picture 4">
            <a:extLst>
              <a:ext uri="{FF2B5EF4-FFF2-40B4-BE49-F238E27FC236}">
                <a16:creationId xmlns:a16="http://schemas.microsoft.com/office/drawing/2014/main" id="{9AA80D3B-00AC-4969-92AF-1E456660E547}"/>
              </a:ext>
            </a:extLst>
          </p:cNvPr>
          <p:cNvPicPr>
            <a:picLocks noChangeAspect="1"/>
          </p:cNvPicPr>
          <p:nvPr/>
        </p:nvPicPr>
        <p:blipFill>
          <a:blip r:embed="rId3"/>
          <a:stretch>
            <a:fillRect/>
          </a:stretch>
        </p:blipFill>
        <p:spPr>
          <a:xfrm>
            <a:off x="4626768" y="2241861"/>
            <a:ext cx="5376863" cy="3493351"/>
          </a:xfrm>
          <a:prstGeom prst="rect">
            <a:avLst/>
          </a:prstGeom>
        </p:spPr>
      </p:pic>
    </p:spTree>
    <p:extLst>
      <p:ext uri="{BB962C8B-B14F-4D97-AF65-F5344CB8AC3E}">
        <p14:creationId xmlns:p14="http://schemas.microsoft.com/office/powerpoint/2010/main" val="3661448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ABAFE-875C-4B2D-A1ED-F7D0D85479AD}"/>
              </a:ext>
            </a:extLst>
          </p:cNvPr>
          <p:cNvSpPr>
            <a:spLocks noGrp="1"/>
          </p:cNvSpPr>
          <p:nvPr>
            <p:ph type="title"/>
          </p:nvPr>
        </p:nvSpPr>
        <p:spPr/>
        <p:txBody>
          <a:bodyPr/>
          <a:lstStyle/>
          <a:p>
            <a:endParaRPr lang="zh-CN" altLang="en-US"/>
          </a:p>
        </p:txBody>
      </p:sp>
      <p:pic>
        <p:nvPicPr>
          <p:cNvPr id="5" name="Picture 4">
            <a:extLst>
              <a:ext uri="{FF2B5EF4-FFF2-40B4-BE49-F238E27FC236}">
                <a16:creationId xmlns:a16="http://schemas.microsoft.com/office/drawing/2014/main" id="{E53BA108-77B4-4839-B877-46B8EE397A50}"/>
              </a:ext>
            </a:extLst>
          </p:cNvPr>
          <p:cNvPicPr>
            <a:picLocks noChangeAspect="1"/>
          </p:cNvPicPr>
          <p:nvPr/>
        </p:nvPicPr>
        <p:blipFill>
          <a:blip r:embed="rId2"/>
          <a:stretch>
            <a:fillRect/>
          </a:stretch>
        </p:blipFill>
        <p:spPr>
          <a:xfrm>
            <a:off x="3743325" y="2390774"/>
            <a:ext cx="5715000" cy="2905125"/>
          </a:xfrm>
          <a:prstGeom prst="rect">
            <a:avLst/>
          </a:prstGeom>
        </p:spPr>
      </p:pic>
    </p:spTree>
    <p:extLst>
      <p:ext uri="{BB962C8B-B14F-4D97-AF65-F5344CB8AC3E}">
        <p14:creationId xmlns:p14="http://schemas.microsoft.com/office/powerpoint/2010/main" val="20638164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EC3AB4D-B706-4B59-90C8-8DD89020EE91}"/>
              </a:ext>
            </a:extLst>
          </p:cNvPr>
          <p:cNvSpPr/>
          <p:nvPr/>
        </p:nvSpPr>
        <p:spPr>
          <a:xfrm>
            <a:off x="7177983" y="3876273"/>
            <a:ext cx="274434" cy="477054"/>
          </a:xfrm>
          <a:prstGeom prst="rect">
            <a:avLst/>
          </a:prstGeom>
        </p:spPr>
        <p:txBody>
          <a:bodyPr wrap="none">
            <a:spAutoFit/>
          </a:bodyPr>
          <a:lstStyle/>
          <a:p>
            <a:r>
              <a:rPr lang="zh-CN" altLang="en-US" dirty="0"/>
              <a:t> </a:t>
            </a:r>
          </a:p>
        </p:txBody>
      </p:sp>
      <p:pic>
        <p:nvPicPr>
          <p:cNvPr id="5" name="Picture 4">
            <a:extLst>
              <a:ext uri="{FF2B5EF4-FFF2-40B4-BE49-F238E27FC236}">
                <a16:creationId xmlns:a16="http://schemas.microsoft.com/office/drawing/2014/main" id="{48D8CC6F-9929-40A6-9E04-38D8D678FA4F}"/>
              </a:ext>
            </a:extLst>
          </p:cNvPr>
          <p:cNvPicPr>
            <a:picLocks noChangeAspect="1"/>
          </p:cNvPicPr>
          <p:nvPr/>
        </p:nvPicPr>
        <p:blipFill>
          <a:blip r:embed="rId3"/>
          <a:stretch>
            <a:fillRect/>
          </a:stretch>
        </p:blipFill>
        <p:spPr>
          <a:xfrm>
            <a:off x="642937" y="1328737"/>
            <a:ext cx="5543550" cy="6029325"/>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ABBF030-9997-468A-A5B2-1E2D977E0A33}"/>
                  </a:ext>
                </a:extLst>
              </p:cNvPr>
              <p:cNvSpPr/>
              <p:nvPr/>
            </p:nvSpPr>
            <p:spPr>
              <a:xfrm>
                <a:off x="7838462" y="3637746"/>
                <a:ext cx="3068276" cy="4770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𝑠</m:t>
                              </m:r>
                            </m:e>
                            <m:sub>
                              <m:r>
                                <a:rPr lang="zh-CN" altLang="en-US" i="1">
                                  <a:latin typeface="Cambria Math" panose="02040503050406030204" pitchFamily="18" charset="0"/>
                                </a:rPr>
                                <m:t>𝑡</m:t>
                              </m:r>
                            </m:sub>
                          </m:sSub>
                          <m:r>
                            <a:rPr lang="zh-CN" altLang="en-US" i="0">
                              <a:latin typeface="Cambria Math" panose="02040503050406030204" pitchFamily="18" charset="0"/>
                            </a:rPr>
                            <m:t>=</m:t>
                          </m:r>
                          <m:r>
                            <a:rPr lang="zh-CN" altLang="en-US" i="1">
                              <a:latin typeface="Cambria Math" panose="02040503050406030204" pitchFamily="18" charset="0"/>
                            </a:rPr>
                            <m:t>𝑓</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𝑡</m:t>
                              </m:r>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𝑠</m:t>
                              </m:r>
                            </m:e>
                            <m:sub>
                              <m:r>
                                <a:rPr lang="zh-CN" altLang="en-US" i="1">
                                  <a:latin typeface="Cambria Math" panose="02040503050406030204" pitchFamily="18" charset="0"/>
                                </a:rPr>
                                <m:t>𝑡</m:t>
                              </m:r>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𝑡</m:t>
                              </m:r>
                            </m:sub>
                          </m:sSub>
                        </m:e>
                      </m:d>
                    </m:oMath>
                  </m:oMathPara>
                </a14:m>
                <a:endParaRPr lang="zh-CN" altLang="en-US" dirty="0"/>
              </a:p>
            </p:txBody>
          </p:sp>
        </mc:Choice>
        <mc:Fallback xmlns="">
          <p:sp>
            <p:nvSpPr>
              <p:cNvPr id="6" name="Rectangle 5">
                <a:extLst>
                  <a:ext uri="{FF2B5EF4-FFF2-40B4-BE49-F238E27FC236}">
                    <a16:creationId xmlns:a16="http://schemas.microsoft.com/office/drawing/2014/main" id="{4ABBF030-9997-468A-A5B2-1E2D977E0A33}"/>
                  </a:ext>
                </a:extLst>
              </p:cNvPr>
              <p:cNvSpPr>
                <a:spLocks noRot="1" noChangeAspect="1" noMove="1" noResize="1" noEditPoints="1" noAdjustHandles="1" noChangeArrowheads="1" noChangeShapeType="1" noTextEdit="1"/>
              </p:cNvSpPr>
              <p:nvPr/>
            </p:nvSpPr>
            <p:spPr>
              <a:xfrm>
                <a:off x="7838462" y="3637746"/>
                <a:ext cx="3068276" cy="47705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61DEDB19-5D8B-48FC-842A-7BE4D7B57B5F}"/>
                  </a:ext>
                </a:extLst>
              </p:cNvPr>
              <p:cNvSpPr/>
              <p:nvPr/>
            </p:nvSpPr>
            <p:spPr>
              <a:xfrm>
                <a:off x="7177983" y="5762223"/>
                <a:ext cx="2125454" cy="12176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𝑡</m:t>
                          </m:r>
                        </m:sub>
                      </m:sSub>
                      <m:r>
                        <a:rPr lang="en-US" altLang="zh-CN" b="0" i="1" smtClean="0">
                          <a:latin typeface="Cambria Math" panose="02040503050406030204" pitchFamily="18" charset="0"/>
                        </a:rPr>
                        <m:t>=</m:t>
                      </m:r>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𝑗</m:t>
                          </m:r>
                          <m:r>
                            <a:rPr lang="zh-CN" altLang="en-US">
                              <a:latin typeface="Cambria Math" panose="02040503050406030204" pitchFamily="18" charset="0"/>
                            </a:rPr>
                            <m:t>=1</m:t>
                          </m:r>
                        </m:sub>
                        <m:sup>
                          <m:r>
                            <a:rPr lang="zh-CN" altLang="en-US" i="1">
                              <a:latin typeface="Cambria Math" panose="02040503050406030204" pitchFamily="18" charset="0"/>
                            </a:rPr>
                            <m:t>𝑇</m:t>
                          </m:r>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𝑎</m:t>
                              </m:r>
                            </m:e>
                            <m:sub>
                              <m:r>
                                <a:rPr lang="zh-CN" altLang="en-US" i="1">
                                  <a:latin typeface="Cambria Math" panose="02040503050406030204" pitchFamily="18" charset="0"/>
                                </a:rPr>
                                <m:t>𝑡𝑗</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h</m:t>
                              </m:r>
                            </m:e>
                            <m:sub>
                              <m:r>
                                <a:rPr lang="zh-CN" altLang="en-US" i="1">
                                  <a:latin typeface="Cambria Math" panose="02040503050406030204" pitchFamily="18" charset="0"/>
                                </a:rPr>
                                <m:t>𝑗</m:t>
                              </m:r>
                            </m:sub>
                          </m:sSub>
                        </m:e>
                      </m:nary>
                    </m:oMath>
                  </m:oMathPara>
                </a14:m>
                <a:endParaRPr lang="zh-CN" altLang="en-US" dirty="0"/>
              </a:p>
            </p:txBody>
          </p:sp>
        </mc:Choice>
        <mc:Fallback xmlns="">
          <p:sp>
            <p:nvSpPr>
              <p:cNvPr id="11" name="Rectangle 10">
                <a:extLst>
                  <a:ext uri="{FF2B5EF4-FFF2-40B4-BE49-F238E27FC236}">
                    <a16:creationId xmlns:a16="http://schemas.microsoft.com/office/drawing/2014/main" id="{61DEDB19-5D8B-48FC-842A-7BE4D7B57B5F}"/>
                  </a:ext>
                </a:extLst>
              </p:cNvPr>
              <p:cNvSpPr>
                <a:spLocks noRot="1" noChangeAspect="1" noMove="1" noResize="1" noEditPoints="1" noAdjustHandles="1" noChangeArrowheads="1" noChangeShapeType="1" noTextEdit="1"/>
              </p:cNvSpPr>
              <p:nvPr/>
            </p:nvSpPr>
            <p:spPr>
              <a:xfrm>
                <a:off x="7177983" y="5762223"/>
                <a:ext cx="2125454" cy="121764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0BFAD2A3-396D-4B32-9431-9793D1CC0D93}"/>
                  </a:ext>
                </a:extLst>
              </p:cNvPr>
              <p:cNvSpPr/>
              <p:nvPr/>
            </p:nvSpPr>
            <p:spPr>
              <a:xfrm>
                <a:off x="6591893" y="3505980"/>
                <a:ext cx="1446613" cy="12176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𝑗</m:t>
                          </m:r>
                          <m:r>
                            <a:rPr lang="zh-CN" altLang="en-US" i="0">
                              <a:latin typeface="Cambria Math" panose="02040503050406030204" pitchFamily="18" charset="0"/>
                            </a:rPr>
                            <m:t>=1</m:t>
                          </m:r>
                        </m:sub>
                        <m:sup>
                          <m:r>
                            <a:rPr lang="zh-CN" altLang="en-US" i="1">
                              <a:latin typeface="Cambria Math" panose="02040503050406030204" pitchFamily="18" charset="0"/>
                            </a:rPr>
                            <m:t>𝑇</m:t>
                          </m:r>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𝑎</m:t>
                              </m:r>
                            </m:e>
                            <m:sub>
                              <m:r>
                                <a:rPr lang="zh-CN" altLang="en-US" i="1">
                                  <a:latin typeface="Cambria Math" panose="02040503050406030204" pitchFamily="18" charset="0"/>
                                </a:rPr>
                                <m:t>𝑡𝑗</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h</m:t>
                              </m:r>
                            </m:e>
                            <m:sub>
                              <m:r>
                                <a:rPr lang="zh-CN" altLang="en-US" i="1">
                                  <a:latin typeface="Cambria Math" panose="02040503050406030204" pitchFamily="18" charset="0"/>
                                </a:rPr>
                                <m:t>𝑗</m:t>
                              </m:r>
                            </m:sub>
                          </m:sSub>
                        </m:e>
                      </m:nary>
                    </m:oMath>
                  </m:oMathPara>
                </a14:m>
                <a:endParaRPr lang="zh-CN" altLang="en-US" dirty="0"/>
              </a:p>
            </p:txBody>
          </p:sp>
        </mc:Choice>
        <mc:Fallback xmlns="">
          <p:sp>
            <p:nvSpPr>
              <p:cNvPr id="12" name="Rectangle 11">
                <a:extLst>
                  <a:ext uri="{FF2B5EF4-FFF2-40B4-BE49-F238E27FC236}">
                    <a16:creationId xmlns:a16="http://schemas.microsoft.com/office/drawing/2014/main" id="{0BFAD2A3-396D-4B32-9431-9793D1CC0D93}"/>
                  </a:ext>
                </a:extLst>
              </p:cNvPr>
              <p:cNvSpPr>
                <a:spLocks noRot="1" noChangeAspect="1" noMove="1" noResize="1" noEditPoints="1" noAdjustHandles="1" noChangeArrowheads="1" noChangeShapeType="1" noTextEdit="1"/>
              </p:cNvSpPr>
              <p:nvPr/>
            </p:nvSpPr>
            <p:spPr>
              <a:xfrm>
                <a:off x="6591893" y="3505980"/>
                <a:ext cx="1446613" cy="1217641"/>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515412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12EDB-299F-4D48-AC45-317CCE685B1A}"/>
              </a:ext>
            </a:extLst>
          </p:cNvPr>
          <p:cNvSpPr>
            <a:spLocks noGrp="1"/>
          </p:cNvSpPr>
          <p:nvPr>
            <p:ph type="title"/>
          </p:nvPr>
        </p:nvSpPr>
        <p:spPr/>
        <p:txBody>
          <a:bodyPr/>
          <a:lstStyle/>
          <a:p>
            <a:endParaRPr lang="zh-CN" altLang="en-US"/>
          </a:p>
        </p:txBody>
      </p:sp>
      <p:sp>
        <p:nvSpPr>
          <p:cNvPr id="4" name="TextBox 3">
            <a:extLst>
              <a:ext uri="{FF2B5EF4-FFF2-40B4-BE49-F238E27FC236}">
                <a16:creationId xmlns:a16="http://schemas.microsoft.com/office/drawing/2014/main" id="{4B740F48-F487-4BC7-A71B-B91B37A7F7EF}"/>
              </a:ext>
            </a:extLst>
          </p:cNvPr>
          <p:cNvSpPr txBox="1"/>
          <p:nvPr/>
        </p:nvSpPr>
        <p:spPr>
          <a:xfrm>
            <a:off x="1085850" y="2500313"/>
            <a:ext cx="5815014" cy="492443"/>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3200" kern="0" dirty="0">
                <a:ea typeface="Arial Unicode MS" pitchFamily="34" charset="-128"/>
                <a:cs typeface="Arial Unicode MS" pitchFamily="34" charset="-128"/>
              </a:rPr>
              <a:t>Input sentence:</a:t>
            </a:r>
            <a:endParaRPr lang="zh-CN" altLang="en-US" sz="3200" kern="0" dirty="0" err="1">
              <a:ea typeface="Arial Unicode MS" pitchFamily="34" charset="-128"/>
              <a:cs typeface="Arial Unicode MS" pitchFamily="34" charset="-128"/>
            </a:endParaRPr>
          </a:p>
        </p:txBody>
      </p:sp>
      <p:sp>
        <p:nvSpPr>
          <p:cNvPr id="5" name="TextBox 4">
            <a:extLst>
              <a:ext uri="{FF2B5EF4-FFF2-40B4-BE49-F238E27FC236}">
                <a16:creationId xmlns:a16="http://schemas.microsoft.com/office/drawing/2014/main" id="{38EF19EA-74CE-4E84-B9B3-0DB4412CDC9C}"/>
              </a:ext>
            </a:extLst>
          </p:cNvPr>
          <p:cNvSpPr txBox="1"/>
          <p:nvPr/>
        </p:nvSpPr>
        <p:spPr>
          <a:xfrm>
            <a:off x="4270778" y="2500313"/>
            <a:ext cx="3043237" cy="492443"/>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3200" kern="0" dirty="0">
                <a:ea typeface="Arial Unicode MS" pitchFamily="34" charset="-128"/>
                <a:cs typeface="Arial Unicode MS" pitchFamily="34" charset="-128"/>
              </a:rPr>
              <a:t>How are you</a:t>
            </a:r>
            <a:endParaRPr lang="zh-CN" altLang="en-US" sz="3200" kern="0" dirty="0" err="1">
              <a:ea typeface="Arial Unicode MS" pitchFamily="34" charset="-128"/>
              <a:cs typeface="Arial Unicode MS" pitchFamily="34" charset="-128"/>
            </a:endParaRPr>
          </a:p>
        </p:txBody>
      </p:sp>
      <p:sp>
        <p:nvSpPr>
          <p:cNvPr id="6" name="TextBox 5">
            <a:extLst>
              <a:ext uri="{FF2B5EF4-FFF2-40B4-BE49-F238E27FC236}">
                <a16:creationId xmlns:a16="http://schemas.microsoft.com/office/drawing/2014/main" id="{C4FB94DA-88DF-4962-9FBE-90107DE68DFF}"/>
              </a:ext>
            </a:extLst>
          </p:cNvPr>
          <p:cNvSpPr txBox="1"/>
          <p:nvPr/>
        </p:nvSpPr>
        <p:spPr>
          <a:xfrm>
            <a:off x="1081082" y="4238633"/>
            <a:ext cx="5815014" cy="492443"/>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3200" kern="0" dirty="0">
                <a:ea typeface="Arial Unicode MS" pitchFamily="34" charset="-128"/>
                <a:cs typeface="Arial Unicode MS" pitchFamily="34" charset="-128"/>
              </a:rPr>
              <a:t>output sentence:</a:t>
            </a:r>
            <a:endParaRPr lang="zh-CN" altLang="en-US" sz="3200" kern="0" dirty="0" err="1">
              <a:ea typeface="Arial Unicode MS" pitchFamily="34" charset="-128"/>
              <a:cs typeface="Arial Unicode MS" pitchFamily="34" charset="-128"/>
            </a:endParaRPr>
          </a:p>
        </p:txBody>
      </p:sp>
      <p:sp>
        <p:nvSpPr>
          <p:cNvPr id="7" name="TextBox 6">
            <a:extLst>
              <a:ext uri="{FF2B5EF4-FFF2-40B4-BE49-F238E27FC236}">
                <a16:creationId xmlns:a16="http://schemas.microsoft.com/office/drawing/2014/main" id="{C379837F-1742-47C4-A225-C1F9476F3A04}"/>
              </a:ext>
            </a:extLst>
          </p:cNvPr>
          <p:cNvSpPr txBox="1"/>
          <p:nvPr/>
        </p:nvSpPr>
        <p:spPr>
          <a:xfrm>
            <a:off x="4351738" y="4238633"/>
            <a:ext cx="3043237" cy="492443"/>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3200" kern="0" dirty="0">
                <a:ea typeface="Arial Unicode MS" pitchFamily="34" charset="-128"/>
                <a:cs typeface="Arial Unicode MS" pitchFamily="34" charset="-128"/>
              </a:rPr>
              <a:t>How are you</a:t>
            </a:r>
            <a:endParaRPr lang="zh-CN" altLang="en-US" sz="32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814868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684DC-3E39-4AC8-B5DA-B00C5882255F}"/>
              </a:ext>
            </a:extLst>
          </p:cNvPr>
          <p:cNvSpPr>
            <a:spLocks noGrp="1"/>
          </p:cNvSpPr>
          <p:nvPr>
            <p:ph type="title"/>
          </p:nvPr>
        </p:nvSpPr>
        <p:spPr/>
        <p:txBody>
          <a:bodyPr/>
          <a:lstStyle/>
          <a:p>
            <a:endParaRPr lang="zh-CN" altLang="en-US" dirty="0"/>
          </a:p>
        </p:txBody>
      </p:sp>
      <p:sp>
        <p:nvSpPr>
          <p:cNvPr id="4" name="Rectangle: Rounded Corners 3">
            <a:extLst>
              <a:ext uri="{FF2B5EF4-FFF2-40B4-BE49-F238E27FC236}">
                <a16:creationId xmlns:a16="http://schemas.microsoft.com/office/drawing/2014/main" id="{F8FC9C87-02A1-4C5D-A209-AC68DB369F66}"/>
              </a:ext>
            </a:extLst>
          </p:cNvPr>
          <p:cNvSpPr/>
          <p:nvPr/>
        </p:nvSpPr>
        <p:spPr bwMode="gray">
          <a:xfrm>
            <a:off x="1860884" y="2237874"/>
            <a:ext cx="2117558" cy="2101515"/>
          </a:xfrm>
          <a:prstGeom prst="round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altLang="zh-CN" sz="2000" b="0" i="0" u="none" strike="noStrike" kern="0" cap="none" spc="0" normalizeH="0" baseline="0" noProof="0" dirty="0">
                <a:ln>
                  <a:noFill/>
                </a:ln>
                <a:effectLst/>
                <a:uLnTx/>
                <a:uFillTx/>
                <a:ea typeface="Arial Unicode MS" pitchFamily="34" charset="-128"/>
                <a:cs typeface="Arial Unicode MS" pitchFamily="34" charset="-128"/>
              </a:rPr>
              <a:t>Input layer</a:t>
            </a: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5" name="Rectangle: Rounded Corners 4">
            <a:extLst>
              <a:ext uri="{FF2B5EF4-FFF2-40B4-BE49-F238E27FC236}">
                <a16:creationId xmlns:a16="http://schemas.microsoft.com/office/drawing/2014/main" id="{5A645190-917C-4B45-9280-08EF1E5B13D9}"/>
              </a:ext>
            </a:extLst>
          </p:cNvPr>
          <p:cNvSpPr/>
          <p:nvPr/>
        </p:nvSpPr>
        <p:spPr bwMode="gray">
          <a:xfrm>
            <a:off x="4732421" y="2237873"/>
            <a:ext cx="2117558" cy="2101515"/>
          </a:xfrm>
          <a:prstGeom prst="round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altLang="zh-CN" sz="2000" b="0" i="0" u="none" strike="noStrike" kern="0" cap="none" spc="0" normalizeH="0" baseline="0" noProof="0" dirty="0">
                <a:ln>
                  <a:noFill/>
                </a:ln>
                <a:effectLst/>
                <a:uLnTx/>
                <a:uFillTx/>
                <a:ea typeface="Arial Unicode MS" pitchFamily="34" charset="-128"/>
                <a:cs typeface="Arial Unicode MS" pitchFamily="34" charset="-128"/>
              </a:rPr>
              <a:t>hidden layer</a:t>
            </a: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Rectangle: Rounded Corners 5">
            <a:extLst>
              <a:ext uri="{FF2B5EF4-FFF2-40B4-BE49-F238E27FC236}">
                <a16:creationId xmlns:a16="http://schemas.microsoft.com/office/drawing/2014/main" id="{89143109-917D-4614-9579-D6E4072E13B3}"/>
              </a:ext>
            </a:extLst>
          </p:cNvPr>
          <p:cNvSpPr/>
          <p:nvPr/>
        </p:nvSpPr>
        <p:spPr bwMode="gray">
          <a:xfrm>
            <a:off x="7780423" y="2237872"/>
            <a:ext cx="2117558" cy="2101515"/>
          </a:xfrm>
          <a:prstGeom prst="round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altLang="zh-CN" sz="2000" b="0" i="0" u="none" strike="noStrike" kern="0" cap="none" spc="0" normalizeH="0" baseline="0" noProof="0" dirty="0">
                <a:ln>
                  <a:noFill/>
                </a:ln>
                <a:effectLst/>
                <a:uLnTx/>
                <a:uFillTx/>
                <a:ea typeface="Arial Unicode MS" pitchFamily="34" charset="-128"/>
                <a:cs typeface="Arial Unicode MS" pitchFamily="34" charset="-128"/>
              </a:rPr>
              <a:t>output layer</a:t>
            </a: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9132365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16FEB-0859-4860-8F2D-DE67C3A556ED}"/>
              </a:ext>
            </a:extLst>
          </p:cNvPr>
          <p:cNvSpPr>
            <a:spLocks noGrp="1"/>
          </p:cNvSpPr>
          <p:nvPr>
            <p:ph type="title"/>
          </p:nvPr>
        </p:nvSpPr>
        <p:spPr/>
        <p:txBody>
          <a:bodyPr/>
          <a:lstStyle/>
          <a:p>
            <a:endParaRPr lang="zh-CN" altLang="en-US"/>
          </a:p>
        </p:txBody>
      </p:sp>
      <p:sp>
        <p:nvSpPr>
          <p:cNvPr id="4" name="Rectangle 3">
            <a:extLst>
              <a:ext uri="{FF2B5EF4-FFF2-40B4-BE49-F238E27FC236}">
                <a16:creationId xmlns:a16="http://schemas.microsoft.com/office/drawing/2014/main" id="{0FE86985-E70E-4FEA-A222-52DFBE272643}"/>
              </a:ext>
            </a:extLst>
          </p:cNvPr>
          <p:cNvSpPr/>
          <p:nvPr/>
        </p:nvSpPr>
        <p:spPr>
          <a:xfrm>
            <a:off x="7177983" y="3876273"/>
            <a:ext cx="274434" cy="477054"/>
          </a:xfrm>
          <a:prstGeom prst="rect">
            <a:avLst/>
          </a:prstGeom>
        </p:spPr>
        <p:txBody>
          <a:bodyPr wrap="none">
            <a:spAutoFit/>
          </a:bodyPr>
          <a:lstStyle/>
          <a:p>
            <a:r>
              <a:rPr lang="zh-CN" altLang="en-US" dirty="0"/>
              <a:t> </a:t>
            </a:r>
          </a:p>
        </p:txBody>
      </p:sp>
      <p:pic>
        <p:nvPicPr>
          <p:cNvPr id="5" name="Picture 4">
            <a:extLst>
              <a:ext uri="{FF2B5EF4-FFF2-40B4-BE49-F238E27FC236}">
                <a16:creationId xmlns:a16="http://schemas.microsoft.com/office/drawing/2014/main" id="{977D0823-CB48-4B4D-B0A6-540CBC79BBC3}"/>
              </a:ext>
            </a:extLst>
          </p:cNvPr>
          <p:cNvPicPr>
            <a:picLocks noChangeAspect="1"/>
          </p:cNvPicPr>
          <p:nvPr/>
        </p:nvPicPr>
        <p:blipFill>
          <a:blip r:embed="rId2"/>
          <a:stretch>
            <a:fillRect/>
          </a:stretch>
        </p:blipFill>
        <p:spPr>
          <a:xfrm>
            <a:off x="4552950" y="2029227"/>
            <a:ext cx="3867150" cy="4648200"/>
          </a:xfrm>
          <a:prstGeom prst="rect">
            <a:avLst/>
          </a:prstGeom>
        </p:spPr>
      </p:pic>
      <p:sp>
        <p:nvSpPr>
          <p:cNvPr id="6" name="Rectangle 5">
            <a:extLst>
              <a:ext uri="{FF2B5EF4-FFF2-40B4-BE49-F238E27FC236}">
                <a16:creationId xmlns:a16="http://schemas.microsoft.com/office/drawing/2014/main" id="{BE4209FF-5AA5-4585-ABDB-16BBDB0A4A51}"/>
              </a:ext>
            </a:extLst>
          </p:cNvPr>
          <p:cNvSpPr/>
          <p:nvPr/>
        </p:nvSpPr>
        <p:spPr>
          <a:xfrm>
            <a:off x="8803527" y="5667000"/>
            <a:ext cx="4668329" cy="523220"/>
          </a:xfrm>
          <a:prstGeom prst="rect">
            <a:avLst/>
          </a:prstGeom>
        </p:spPr>
        <p:txBody>
          <a:bodyPr wrap="none">
            <a:spAutoFit/>
          </a:bodyPr>
          <a:lstStyle/>
          <a:p>
            <a:r>
              <a:rPr lang="en-US" altLang="zh-CN" sz="2800" dirty="0">
                <a:latin typeface="Open Sans" panose="020B0606030504020204" pitchFamily="34" charset="0"/>
              </a:rPr>
              <a:t>Q(query)</a:t>
            </a:r>
            <a:r>
              <a:rPr lang="zh-CN" altLang="en-US" sz="2800" dirty="0">
                <a:latin typeface="Open Sans" panose="020B0606030504020204" pitchFamily="34" charset="0"/>
              </a:rPr>
              <a:t>，</a:t>
            </a:r>
            <a:r>
              <a:rPr lang="en-US" altLang="zh-CN" sz="2800" dirty="0">
                <a:latin typeface="Open Sans" panose="020B0606030504020204" pitchFamily="34" charset="0"/>
              </a:rPr>
              <a:t>K(key)</a:t>
            </a:r>
            <a:r>
              <a:rPr lang="zh-CN" altLang="en-US" sz="2800" dirty="0">
                <a:latin typeface="Open Sans" panose="020B0606030504020204" pitchFamily="34" charset="0"/>
              </a:rPr>
              <a:t>，</a:t>
            </a:r>
            <a:r>
              <a:rPr lang="en-US" altLang="zh-CN" sz="2800" dirty="0">
                <a:latin typeface="Open Sans" panose="020B0606030504020204" pitchFamily="34" charset="0"/>
              </a:rPr>
              <a:t>V(value)</a:t>
            </a:r>
            <a:endParaRPr lang="zh-CN" altLang="en-US" dirty="0"/>
          </a:p>
        </p:txBody>
      </p:sp>
    </p:spTree>
    <p:extLst>
      <p:ext uri="{BB962C8B-B14F-4D97-AF65-F5344CB8AC3E}">
        <p14:creationId xmlns:p14="http://schemas.microsoft.com/office/powerpoint/2010/main" val="87677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A41E7-2DB6-4E41-BA64-619B02956D67}"/>
              </a:ext>
            </a:extLst>
          </p:cNvPr>
          <p:cNvSpPr>
            <a:spLocks noGrp="1"/>
          </p:cNvSpPr>
          <p:nvPr>
            <p:ph type="title"/>
          </p:nvPr>
        </p:nvSpPr>
        <p:spPr/>
        <p:txBody>
          <a:bodyPr/>
          <a:lstStyle/>
          <a:p>
            <a:r>
              <a:rPr lang="en-US" altLang="zh-CN" dirty="0"/>
              <a:t>workflow</a:t>
            </a:r>
            <a:endParaRPr lang="zh-CN" altLang="en-US" dirty="0"/>
          </a:p>
        </p:txBody>
      </p:sp>
      <p:pic>
        <p:nvPicPr>
          <p:cNvPr id="7" name="Picture 6">
            <a:extLst>
              <a:ext uri="{FF2B5EF4-FFF2-40B4-BE49-F238E27FC236}">
                <a16:creationId xmlns:a16="http://schemas.microsoft.com/office/drawing/2014/main" id="{67E1553F-8D15-4FFA-B03A-1CCB8A6323A4}"/>
              </a:ext>
            </a:extLst>
          </p:cNvPr>
          <p:cNvPicPr>
            <a:picLocks noChangeAspect="1"/>
          </p:cNvPicPr>
          <p:nvPr/>
        </p:nvPicPr>
        <p:blipFill>
          <a:blip r:embed="rId3"/>
          <a:stretch>
            <a:fillRect/>
          </a:stretch>
        </p:blipFill>
        <p:spPr>
          <a:xfrm>
            <a:off x="388699" y="1624493"/>
            <a:ext cx="3867150" cy="4648200"/>
          </a:xfrm>
          <a:prstGeom prst="rect">
            <a:avLst/>
          </a:prstGeom>
        </p:spPr>
      </p:pic>
      <p:sp>
        <p:nvSpPr>
          <p:cNvPr id="8" name="TextBox 7">
            <a:extLst>
              <a:ext uri="{FF2B5EF4-FFF2-40B4-BE49-F238E27FC236}">
                <a16:creationId xmlns:a16="http://schemas.microsoft.com/office/drawing/2014/main" id="{9AD87586-637E-4060-AA19-131F50F02703}"/>
              </a:ext>
            </a:extLst>
          </p:cNvPr>
          <p:cNvSpPr txBox="1"/>
          <p:nvPr/>
        </p:nvSpPr>
        <p:spPr>
          <a:xfrm>
            <a:off x="5700966" y="2799923"/>
            <a:ext cx="1899048"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1800" kern="0" dirty="0">
                <a:ea typeface="Arial Unicode MS" pitchFamily="34" charset="-128"/>
                <a:cs typeface="Arial Unicode MS" pitchFamily="34" charset="-128"/>
              </a:rPr>
              <a:t>Step 1 :</a:t>
            </a:r>
            <a:r>
              <a:rPr lang="en-US" altLang="zh-CN" sz="1800" kern="0" dirty="0" err="1">
                <a:ea typeface="Arial Unicode MS" pitchFamily="34" charset="-128"/>
                <a:cs typeface="Arial Unicode MS" pitchFamily="34" charset="-128"/>
              </a:rPr>
              <a:t>Matmul</a:t>
            </a:r>
            <a:endParaRPr lang="zh-CN" altLang="en-US" sz="1800" kern="0" dirty="0" err="1">
              <a:ea typeface="Arial Unicode MS" pitchFamily="34" charset="-128"/>
              <a:cs typeface="Arial Unicode MS" pitchFamily="34" charset="-128"/>
            </a:endParaRPr>
          </a:p>
        </p:txBody>
      </p:sp>
      <p:sp>
        <p:nvSpPr>
          <p:cNvPr id="9" name="TextBox 8">
            <a:extLst>
              <a:ext uri="{FF2B5EF4-FFF2-40B4-BE49-F238E27FC236}">
                <a16:creationId xmlns:a16="http://schemas.microsoft.com/office/drawing/2014/main" id="{1FC7C20E-C6C7-4D0A-801C-CB3648395959}"/>
              </a:ext>
            </a:extLst>
          </p:cNvPr>
          <p:cNvSpPr txBox="1"/>
          <p:nvPr/>
        </p:nvSpPr>
        <p:spPr>
          <a:xfrm>
            <a:off x="5700966" y="3422754"/>
            <a:ext cx="1753849"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1800" kern="0" dirty="0">
                <a:ea typeface="Arial Unicode MS" pitchFamily="34" charset="-128"/>
                <a:cs typeface="Arial Unicode MS" pitchFamily="34" charset="-128"/>
              </a:rPr>
              <a:t>Step 2 : Scale</a:t>
            </a:r>
            <a:endParaRPr lang="zh-CN" altLang="en-US" sz="1800" kern="0" dirty="0" err="1">
              <a:ea typeface="Arial Unicode MS" pitchFamily="34" charset="-128"/>
              <a:cs typeface="Arial Unicode MS" pitchFamily="34" charset="-128"/>
            </a:endParaRPr>
          </a:p>
        </p:txBody>
      </p:sp>
      <p:sp>
        <p:nvSpPr>
          <p:cNvPr id="10" name="TextBox 9">
            <a:extLst>
              <a:ext uri="{FF2B5EF4-FFF2-40B4-BE49-F238E27FC236}">
                <a16:creationId xmlns:a16="http://schemas.microsoft.com/office/drawing/2014/main" id="{B25537BA-DAA6-4C0A-86E7-66EFDDB4DFA1}"/>
              </a:ext>
            </a:extLst>
          </p:cNvPr>
          <p:cNvSpPr txBox="1"/>
          <p:nvPr/>
        </p:nvSpPr>
        <p:spPr>
          <a:xfrm>
            <a:off x="5700967" y="4147732"/>
            <a:ext cx="1753848"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1800" kern="0" dirty="0">
                <a:ea typeface="Arial Unicode MS" pitchFamily="34" charset="-128"/>
                <a:cs typeface="Arial Unicode MS" pitchFamily="34" charset="-128"/>
              </a:rPr>
              <a:t>Step 3: Mask</a:t>
            </a:r>
            <a:endParaRPr lang="zh-CN" altLang="en-US" sz="1800" kern="0" dirty="0" err="1">
              <a:ea typeface="Arial Unicode MS" pitchFamily="34" charset="-128"/>
              <a:cs typeface="Arial Unicode MS" pitchFamily="34" charset="-128"/>
            </a:endParaRPr>
          </a:p>
        </p:txBody>
      </p:sp>
      <p:sp>
        <p:nvSpPr>
          <p:cNvPr id="11" name="TextBox 10">
            <a:extLst>
              <a:ext uri="{FF2B5EF4-FFF2-40B4-BE49-F238E27FC236}">
                <a16:creationId xmlns:a16="http://schemas.microsoft.com/office/drawing/2014/main" id="{3ADD1E92-C737-48BC-B33E-8BAADE5F70F5}"/>
              </a:ext>
            </a:extLst>
          </p:cNvPr>
          <p:cNvSpPr txBox="1"/>
          <p:nvPr/>
        </p:nvSpPr>
        <p:spPr>
          <a:xfrm>
            <a:off x="5700965" y="4872710"/>
            <a:ext cx="2003979"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1800" kern="0" dirty="0">
                <a:ea typeface="Arial Unicode MS" pitchFamily="34" charset="-128"/>
                <a:cs typeface="Arial Unicode MS" pitchFamily="34" charset="-128"/>
              </a:rPr>
              <a:t>Step 4: </a:t>
            </a:r>
            <a:r>
              <a:rPr lang="en-US" altLang="zh-CN" sz="1800" kern="0" dirty="0" err="1">
                <a:ea typeface="Arial Unicode MS" pitchFamily="34" charset="-128"/>
                <a:cs typeface="Arial Unicode MS" pitchFamily="34" charset="-128"/>
              </a:rPr>
              <a:t>Softmax</a:t>
            </a:r>
            <a:endParaRPr lang="zh-CN" altLang="en-US" sz="1800" kern="0" dirty="0" err="1">
              <a:ea typeface="Arial Unicode MS" pitchFamily="34" charset="-128"/>
              <a:cs typeface="Arial Unicode MS" pitchFamily="34" charset="-128"/>
            </a:endParaRP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660D93F8-D515-4196-BC28-1991DC1D9C5F}"/>
                  </a:ext>
                </a:extLst>
              </p:cNvPr>
              <p:cNvSpPr/>
              <p:nvPr/>
            </p:nvSpPr>
            <p:spPr>
              <a:xfrm>
                <a:off x="7311613" y="2699226"/>
                <a:ext cx="966547" cy="4770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𝑄</m:t>
                      </m:r>
                      <m:r>
                        <a:rPr lang="en-US" altLang="zh-CN" i="1">
                          <a:latin typeface="Cambria Math" panose="02040503050406030204" pitchFamily="18" charset="0"/>
                        </a:rPr>
                        <m:t>·</m:t>
                      </m:r>
                      <m:r>
                        <a:rPr lang="zh-CN" altLang="en-US" i="1">
                          <a:latin typeface="Cambria Math" panose="02040503050406030204" pitchFamily="18" charset="0"/>
                        </a:rPr>
                        <m:t>𝐾</m:t>
                      </m:r>
                    </m:oMath>
                  </m:oMathPara>
                </a14:m>
                <a:endParaRPr lang="zh-CN" altLang="en-US" dirty="0"/>
              </a:p>
            </p:txBody>
          </p:sp>
        </mc:Choice>
        <mc:Fallback xmlns="">
          <p:sp>
            <p:nvSpPr>
              <p:cNvPr id="13" name="Rectangle 12">
                <a:extLst>
                  <a:ext uri="{FF2B5EF4-FFF2-40B4-BE49-F238E27FC236}">
                    <a16:creationId xmlns:a16="http://schemas.microsoft.com/office/drawing/2014/main" id="{660D93F8-D515-4196-BC28-1991DC1D9C5F}"/>
                  </a:ext>
                </a:extLst>
              </p:cNvPr>
              <p:cNvSpPr>
                <a:spLocks noRot="1" noChangeAspect="1" noMove="1" noResize="1" noEditPoints="1" noAdjustHandles="1" noChangeArrowheads="1" noChangeShapeType="1" noTextEdit="1"/>
              </p:cNvSpPr>
              <p:nvPr/>
            </p:nvSpPr>
            <p:spPr>
              <a:xfrm>
                <a:off x="7311613" y="2699226"/>
                <a:ext cx="966547" cy="47705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8F0289C9-372C-4C8B-9E2E-13747BF31E63}"/>
                  </a:ext>
                </a:extLst>
              </p:cNvPr>
              <p:cNvSpPr/>
              <p:nvPr/>
            </p:nvSpPr>
            <p:spPr>
              <a:xfrm>
                <a:off x="7371575" y="3282170"/>
                <a:ext cx="859723" cy="5581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ad>
                        <m:radPr>
                          <m:degHide m:val="on"/>
                          <m:ctrlPr>
                            <a:rPr lang="zh-CN" altLang="en-US" i="1">
                              <a:latin typeface="Cambria Math" panose="02040503050406030204" pitchFamily="18" charset="0"/>
                            </a:rPr>
                          </m:ctrlPr>
                        </m:radPr>
                        <m:deg/>
                        <m:e>
                          <m:sSub>
                            <m:sSubPr>
                              <m:ctrlPr>
                                <a:rPr lang="zh-CN" altLang="en-US" i="1">
                                  <a:latin typeface="Cambria Math" panose="02040503050406030204" pitchFamily="18" charset="0"/>
                                </a:rPr>
                              </m:ctrlPr>
                            </m:sSubPr>
                            <m:e>
                              <m:r>
                                <a:rPr lang="zh-CN" altLang="en-US" i="1">
                                  <a:latin typeface="Cambria Math" panose="02040503050406030204" pitchFamily="18" charset="0"/>
                                </a:rPr>
                                <m:t>𝑑</m:t>
                              </m:r>
                            </m:e>
                            <m:sub>
                              <m:r>
                                <a:rPr lang="zh-CN" altLang="en-US" i="1">
                                  <a:latin typeface="Cambria Math" panose="02040503050406030204" pitchFamily="18" charset="0"/>
                                </a:rPr>
                                <m:t>𝑘</m:t>
                              </m:r>
                            </m:sub>
                          </m:sSub>
                        </m:e>
                      </m:rad>
                    </m:oMath>
                  </m:oMathPara>
                </a14:m>
                <a:endParaRPr lang="zh-CN" altLang="en-US" dirty="0"/>
              </a:p>
            </p:txBody>
          </p:sp>
        </mc:Choice>
        <mc:Fallback xmlns="">
          <p:sp>
            <p:nvSpPr>
              <p:cNvPr id="14" name="Rectangle 13">
                <a:extLst>
                  <a:ext uri="{FF2B5EF4-FFF2-40B4-BE49-F238E27FC236}">
                    <a16:creationId xmlns:a16="http://schemas.microsoft.com/office/drawing/2014/main" id="{8F0289C9-372C-4C8B-9E2E-13747BF31E63}"/>
                  </a:ext>
                </a:extLst>
              </p:cNvPr>
              <p:cNvSpPr>
                <a:spLocks noRot="1" noChangeAspect="1" noMove="1" noResize="1" noEditPoints="1" noAdjustHandles="1" noChangeArrowheads="1" noChangeShapeType="1" noTextEdit="1"/>
              </p:cNvSpPr>
              <p:nvPr/>
            </p:nvSpPr>
            <p:spPr>
              <a:xfrm>
                <a:off x="7371575" y="3282170"/>
                <a:ext cx="859723" cy="558166"/>
              </a:xfrm>
              <a:prstGeom prst="rect">
                <a:avLst/>
              </a:prstGeom>
              <a:blipFill>
                <a:blip r:embed="rId5"/>
                <a:stretch>
                  <a:fillRect/>
                </a:stretch>
              </a:blipFill>
            </p:spPr>
            <p:txBody>
              <a:bodyPr/>
              <a:lstStyle/>
              <a:p>
                <a:r>
                  <a:rPr lang="zh-CN" altLang="en-US">
                    <a:noFill/>
                  </a:rPr>
                  <a:t> </a:t>
                </a:r>
              </a:p>
            </p:txBody>
          </p:sp>
        </mc:Fallback>
      </mc:AlternateContent>
      <p:sp>
        <p:nvSpPr>
          <p:cNvPr id="15" name="TextBox 14">
            <a:extLst>
              <a:ext uri="{FF2B5EF4-FFF2-40B4-BE49-F238E27FC236}">
                <a16:creationId xmlns:a16="http://schemas.microsoft.com/office/drawing/2014/main" id="{40A71FAC-1540-49C9-BCCC-861E360AE45E}"/>
              </a:ext>
            </a:extLst>
          </p:cNvPr>
          <p:cNvSpPr txBox="1"/>
          <p:nvPr/>
        </p:nvSpPr>
        <p:spPr>
          <a:xfrm>
            <a:off x="7506167" y="4156917"/>
            <a:ext cx="1543986"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1800" kern="0" dirty="0">
                <a:ea typeface="Arial Unicode MS" pitchFamily="34" charset="-128"/>
                <a:cs typeface="Arial Unicode MS" pitchFamily="34" charset="-128"/>
              </a:rPr>
              <a:t>Are you ok?</a:t>
            </a:r>
            <a:endParaRPr lang="zh-CN" altLang="en-US" sz="1800" kern="0" dirty="0" err="1">
              <a:ea typeface="Arial Unicode MS" pitchFamily="34" charset="-128"/>
              <a:cs typeface="Arial Unicode MS" pitchFamily="34" charset="-128"/>
            </a:endParaRPr>
          </a:p>
        </p:txBody>
      </p:sp>
      <p:sp>
        <p:nvSpPr>
          <p:cNvPr id="16" name="TextBox 15">
            <a:extLst>
              <a:ext uri="{FF2B5EF4-FFF2-40B4-BE49-F238E27FC236}">
                <a16:creationId xmlns:a16="http://schemas.microsoft.com/office/drawing/2014/main" id="{3639958F-7152-4650-B4DB-E1499610B0B3}"/>
              </a:ext>
            </a:extLst>
          </p:cNvPr>
          <p:cNvSpPr txBox="1"/>
          <p:nvPr/>
        </p:nvSpPr>
        <p:spPr>
          <a:xfrm>
            <a:off x="9397426" y="4147731"/>
            <a:ext cx="1543986"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1800" kern="0" dirty="0">
                <a:ea typeface="Arial Unicode MS" pitchFamily="34" charset="-128"/>
                <a:cs typeface="Arial Unicode MS" pitchFamily="34" charset="-128"/>
              </a:rPr>
              <a:t>Are [mask] ok?</a:t>
            </a:r>
            <a:endParaRPr lang="zh-CN" altLang="en-US" sz="1800" kern="0" dirty="0" err="1">
              <a:ea typeface="Arial Unicode MS" pitchFamily="34" charset="-128"/>
              <a:cs typeface="Arial Unicode MS" pitchFamily="34" charset="-128"/>
            </a:endParaRPr>
          </a:p>
        </p:txBody>
      </p:sp>
      <p:cxnSp>
        <p:nvCxnSpPr>
          <p:cNvPr id="18" name="Straight Arrow Connector 17">
            <a:extLst>
              <a:ext uri="{FF2B5EF4-FFF2-40B4-BE49-F238E27FC236}">
                <a16:creationId xmlns:a16="http://schemas.microsoft.com/office/drawing/2014/main" id="{FE28A8ED-A944-409B-943B-201692147704}"/>
              </a:ext>
            </a:extLst>
          </p:cNvPr>
          <p:cNvCxnSpPr/>
          <p:nvPr/>
        </p:nvCxnSpPr>
        <p:spPr>
          <a:xfrm flipV="1">
            <a:off x="8874177" y="4286230"/>
            <a:ext cx="329784" cy="9186"/>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0C01C0E-75E2-42B2-A958-388FE9BCC96A}"/>
                  </a:ext>
                </a:extLst>
              </p:cNvPr>
              <p:cNvSpPr txBox="1"/>
              <p:nvPr/>
            </p:nvSpPr>
            <p:spPr>
              <a:xfrm>
                <a:off x="5558622" y="5733253"/>
                <a:ext cx="4082784" cy="715902"/>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r>
                        <a:rPr lang="en-US" altLang="zh-CN" sz="1800" b="0" i="1" kern="0" smtClean="0">
                          <a:latin typeface="Cambria Math" panose="02040503050406030204" pitchFamily="18" charset="0"/>
                          <a:ea typeface="Arial Unicode MS" pitchFamily="34" charset="-128"/>
                          <a:cs typeface="Arial Unicode MS" pitchFamily="34" charset="-128"/>
                        </a:rPr>
                        <m:t>𝐴𝑡𝑡𝑒𝑛𝑡𝑖𝑜𝑛</m:t>
                      </m:r>
                      <m:r>
                        <a:rPr lang="en-US" altLang="zh-CN" sz="1800" b="0" i="1" kern="0" smtClean="0">
                          <a:latin typeface="Cambria Math" panose="02040503050406030204" pitchFamily="18" charset="0"/>
                          <a:ea typeface="Arial Unicode MS" pitchFamily="34" charset="-128"/>
                          <a:cs typeface="Arial Unicode MS" pitchFamily="34" charset="-128"/>
                        </a:rPr>
                        <m:t>(</m:t>
                      </m:r>
                      <m:r>
                        <a:rPr lang="en-US" altLang="zh-CN" sz="1800" b="0" i="1" kern="0" smtClean="0">
                          <a:latin typeface="Cambria Math" panose="02040503050406030204" pitchFamily="18" charset="0"/>
                          <a:ea typeface="Arial Unicode MS" pitchFamily="34" charset="-128"/>
                          <a:cs typeface="Arial Unicode MS" pitchFamily="34" charset="-128"/>
                        </a:rPr>
                        <m:t>𝑄</m:t>
                      </m:r>
                      <m:r>
                        <a:rPr lang="en-US" altLang="zh-CN" sz="1800" b="0" i="1" kern="0" smtClean="0">
                          <a:latin typeface="Cambria Math" panose="02040503050406030204" pitchFamily="18" charset="0"/>
                          <a:ea typeface="Arial Unicode MS" pitchFamily="34" charset="-128"/>
                          <a:cs typeface="Arial Unicode MS" pitchFamily="34" charset="-128"/>
                        </a:rPr>
                        <m:t>,</m:t>
                      </m:r>
                      <m:r>
                        <a:rPr lang="en-US" altLang="zh-CN" sz="1800" b="0" i="1" kern="0" smtClean="0">
                          <a:latin typeface="Cambria Math" panose="02040503050406030204" pitchFamily="18" charset="0"/>
                          <a:ea typeface="Arial Unicode MS" pitchFamily="34" charset="-128"/>
                          <a:cs typeface="Arial Unicode MS" pitchFamily="34" charset="-128"/>
                        </a:rPr>
                        <m:t>𝐾</m:t>
                      </m:r>
                      <m:r>
                        <a:rPr lang="en-US" altLang="zh-CN" sz="1800" b="0" i="1" kern="0" smtClean="0">
                          <a:latin typeface="Cambria Math" panose="02040503050406030204" pitchFamily="18" charset="0"/>
                          <a:ea typeface="Arial Unicode MS" pitchFamily="34" charset="-128"/>
                          <a:cs typeface="Arial Unicode MS" pitchFamily="34" charset="-128"/>
                        </a:rPr>
                        <m:t>,</m:t>
                      </m:r>
                      <m:r>
                        <a:rPr lang="en-US" altLang="zh-CN" sz="1800" b="0" i="1" kern="0" smtClean="0">
                          <a:latin typeface="Cambria Math" panose="02040503050406030204" pitchFamily="18" charset="0"/>
                          <a:ea typeface="Arial Unicode MS" pitchFamily="34" charset="-128"/>
                          <a:cs typeface="Arial Unicode MS" pitchFamily="34" charset="-128"/>
                        </a:rPr>
                        <m:t>𝑉</m:t>
                      </m:r>
                      <m:r>
                        <a:rPr lang="en-US" altLang="zh-CN" sz="1800" b="0" i="1" kern="0" smtClean="0">
                          <a:latin typeface="Cambria Math" panose="02040503050406030204" pitchFamily="18" charset="0"/>
                          <a:ea typeface="Arial Unicode MS" pitchFamily="34" charset="-128"/>
                          <a:cs typeface="Arial Unicode MS" pitchFamily="34" charset="-128"/>
                        </a:rPr>
                        <m:t>)=</m:t>
                      </m:r>
                      <m:r>
                        <m:rPr>
                          <m:sty m:val="p"/>
                        </m:rPr>
                        <a:rPr lang="en-US" altLang="zh-CN" sz="1800" b="0" i="0" kern="0" smtClean="0">
                          <a:latin typeface="Cambria Math" panose="02040503050406030204" pitchFamily="18" charset="0"/>
                          <a:ea typeface="Arial Unicode MS" pitchFamily="34" charset="-128"/>
                          <a:cs typeface="Arial Unicode MS" pitchFamily="34" charset="-128"/>
                        </a:rPr>
                        <m:t>softmax</m:t>
                      </m:r>
                      <m:d>
                        <m:dPr>
                          <m:ctrlPr>
                            <a:rPr lang="en-US" altLang="zh-CN" sz="1800" b="0" i="1" kern="0" smtClean="0">
                              <a:latin typeface="Cambria Math" panose="02040503050406030204" pitchFamily="18" charset="0"/>
                              <a:ea typeface="Arial Unicode MS" pitchFamily="34" charset="-128"/>
                              <a:cs typeface="Arial Unicode MS" pitchFamily="34" charset="-128"/>
                            </a:rPr>
                          </m:ctrlPr>
                        </m:dPr>
                        <m:e>
                          <m:f>
                            <m:fPr>
                              <m:ctrlPr>
                                <a:rPr lang="en-US" altLang="zh-CN" sz="1800" b="0" i="1" kern="0" smtClean="0">
                                  <a:latin typeface="Cambria Math" panose="02040503050406030204" pitchFamily="18" charset="0"/>
                                  <a:ea typeface="Arial Unicode MS" pitchFamily="34" charset="-128"/>
                                </a:rPr>
                              </m:ctrlPr>
                            </m:fPr>
                            <m:num>
                              <m:r>
                                <a:rPr lang="en-US" altLang="zh-CN" sz="1800" b="0" i="1" kern="0" smtClean="0">
                                  <a:latin typeface="Cambria Math" panose="02040503050406030204" pitchFamily="18" charset="0"/>
                                  <a:ea typeface="Arial Unicode MS" pitchFamily="34" charset="-128"/>
                                </a:rPr>
                                <m:t>𝑄</m:t>
                              </m:r>
                              <m:sSup>
                                <m:sSupPr>
                                  <m:ctrlPr>
                                    <a:rPr lang="en-US" altLang="zh-CN" sz="1800" b="0" i="1" kern="0" smtClean="0">
                                      <a:latin typeface="Cambria Math" panose="02040503050406030204" pitchFamily="18" charset="0"/>
                                      <a:ea typeface="Arial Unicode MS" pitchFamily="34" charset="-128"/>
                                    </a:rPr>
                                  </m:ctrlPr>
                                </m:sSupPr>
                                <m:e>
                                  <m:r>
                                    <a:rPr lang="en-US" altLang="zh-CN" sz="1800" b="0" i="1" kern="0" smtClean="0">
                                      <a:latin typeface="Cambria Math" panose="02040503050406030204" pitchFamily="18" charset="0"/>
                                      <a:ea typeface="Arial Unicode MS" pitchFamily="34" charset="-128"/>
                                    </a:rPr>
                                    <m:t>𝐾</m:t>
                                  </m:r>
                                </m:e>
                                <m:sup>
                                  <m:r>
                                    <a:rPr lang="en-US" altLang="zh-CN" sz="1800" b="0" i="1" kern="0" smtClean="0">
                                      <a:latin typeface="Cambria Math" panose="02040503050406030204" pitchFamily="18" charset="0"/>
                                      <a:ea typeface="Arial Unicode MS" pitchFamily="34" charset="-128"/>
                                    </a:rPr>
                                    <m:t>𝑇</m:t>
                                  </m:r>
                                </m:sup>
                              </m:sSup>
                            </m:num>
                            <m:den>
                              <m:rad>
                                <m:radPr>
                                  <m:degHide m:val="on"/>
                                  <m:ctrlPr>
                                    <a:rPr lang="en-US" altLang="zh-CN" sz="1800" b="0" i="1" kern="0" smtClean="0">
                                      <a:latin typeface="Cambria Math" panose="02040503050406030204" pitchFamily="18" charset="0"/>
                                      <a:ea typeface="Arial Unicode MS" pitchFamily="34" charset="-128"/>
                                    </a:rPr>
                                  </m:ctrlPr>
                                </m:radPr>
                                <m:deg/>
                                <m:e>
                                  <m:sSub>
                                    <m:sSubPr>
                                      <m:ctrlPr>
                                        <a:rPr lang="en-US" altLang="zh-CN" sz="1800" b="0" i="1" kern="0" smtClean="0">
                                          <a:latin typeface="Cambria Math" panose="02040503050406030204" pitchFamily="18" charset="0"/>
                                          <a:ea typeface="Arial Unicode MS" pitchFamily="34" charset="-128"/>
                                        </a:rPr>
                                      </m:ctrlPr>
                                    </m:sSubPr>
                                    <m:e>
                                      <m:r>
                                        <a:rPr lang="en-US" altLang="zh-CN" sz="1800" b="0" i="1" kern="0" smtClean="0">
                                          <a:latin typeface="Cambria Math" panose="02040503050406030204" pitchFamily="18" charset="0"/>
                                          <a:ea typeface="Arial Unicode MS" pitchFamily="34" charset="-128"/>
                                        </a:rPr>
                                        <m:t>𝑑</m:t>
                                      </m:r>
                                    </m:e>
                                    <m:sub>
                                      <m:r>
                                        <a:rPr lang="en-US" altLang="zh-CN" sz="1800" b="0" i="1" kern="0" smtClean="0">
                                          <a:latin typeface="Cambria Math" panose="02040503050406030204" pitchFamily="18" charset="0"/>
                                          <a:ea typeface="Arial Unicode MS" pitchFamily="34" charset="-128"/>
                                        </a:rPr>
                                        <m:t>𝑘</m:t>
                                      </m:r>
                                    </m:sub>
                                  </m:sSub>
                                </m:e>
                              </m:rad>
                            </m:den>
                          </m:f>
                        </m:e>
                      </m:d>
                      <m:r>
                        <m:rPr>
                          <m:sty m:val="p"/>
                        </m:rPr>
                        <a:rPr lang="en-US" altLang="zh-CN" sz="1800" b="0" i="0" kern="0" smtClean="0">
                          <a:latin typeface="Cambria Math" panose="02040503050406030204" pitchFamily="18" charset="0"/>
                          <a:ea typeface="Arial Unicode MS" pitchFamily="34" charset="-128"/>
                          <a:cs typeface="Arial Unicode MS" pitchFamily="34" charset="-128"/>
                        </a:rPr>
                        <m:t>V</m:t>
                      </m:r>
                    </m:oMath>
                  </m:oMathPara>
                </a14:m>
                <a:endParaRPr lang="zh-CN" altLang="en-US" sz="1800" kern="0" dirty="0" err="1">
                  <a:ea typeface="Arial Unicode MS" pitchFamily="34" charset="-128"/>
                  <a:cs typeface="Arial Unicode MS" pitchFamily="34" charset="-128"/>
                </a:endParaRPr>
              </a:p>
            </p:txBody>
          </p:sp>
        </mc:Choice>
        <mc:Fallback xmlns="">
          <p:sp>
            <p:nvSpPr>
              <p:cNvPr id="21" name="TextBox 20">
                <a:extLst>
                  <a:ext uri="{FF2B5EF4-FFF2-40B4-BE49-F238E27FC236}">
                    <a16:creationId xmlns:a16="http://schemas.microsoft.com/office/drawing/2014/main" id="{B0C01C0E-75E2-42B2-A958-388FE9BCC96A}"/>
                  </a:ext>
                </a:extLst>
              </p:cNvPr>
              <p:cNvSpPr txBox="1">
                <a:spLocks noRot="1" noChangeAspect="1" noMove="1" noResize="1" noEditPoints="1" noAdjustHandles="1" noChangeArrowheads="1" noChangeShapeType="1" noTextEdit="1"/>
              </p:cNvSpPr>
              <p:nvPr/>
            </p:nvSpPr>
            <p:spPr>
              <a:xfrm>
                <a:off x="5558622" y="5733253"/>
                <a:ext cx="4082784" cy="715902"/>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41237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500" fill="hold"/>
                                        <p:tgtEl>
                                          <p:spTgt spid="18"/>
                                        </p:tgtEl>
                                        <p:attrNameLst>
                                          <p:attrName>ppt_x</p:attrName>
                                        </p:attrNameLst>
                                      </p:cBhvr>
                                      <p:tavLst>
                                        <p:tav tm="0">
                                          <p:val>
                                            <p:strVal val="#ppt_x"/>
                                          </p:val>
                                        </p:tav>
                                        <p:tav tm="100000">
                                          <p:val>
                                            <p:strVal val="#ppt_x"/>
                                          </p:val>
                                        </p:tav>
                                      </p:tavLst>
                                    </p:anim>
                                    <p:anim calcmode="lin" valueType="num">
                                      <p:cBhvr additive="base">
                                        <p:cTn id="4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fill="hold"/>
                                        <p:tgtEl>
                                          <p:spTgt spid="11"/>
                                        </p:tgtEl>
                                        <p:attrNameLst>
                                          <p:attrName>ppt_x</p:attrName>
                                        </p:attrNameLst>
                                      </p:cBhvr>
                                      <p:tavLst>
                                        <p:tav tm="0">
                                          <p:val>
                                            <p:strVal val="#ppt_x"/>
                                          </p:val>
                                        </p:tav>
                                        <p:tav tm="100000">
                                          <p:val>
                                            <p:strVal val="#ppt_x"/>
                                          </p:val>
                                        </p:tav>
                                      </p:tavLst>
                                    </p:anim>
                                    <p:anim calcmode="lin" valueType="num">
                                      <p:cBhvr additive="base">
                                        <p:cTn id="4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1000"/>
                                        <p:tgtEl>
                                          <p:spTgt spid="21"/>
                                        </p:tgtEl>
                                      </p:cBhvr>
                                    </p:animEffect>
                                    <p:anim calcmode="lin" valueType="num">
                                      <p:cBhvr>
                                        <p:cTn id="52" dur="1000" fill="hold"/>
                                        <p:tgtEl>
                                          <p:spTgt spid="21"/>
                                        </p:tgtEl>
                                        <p:attrNameLst>
                                          <p:attrName>ppt_x</p:attrName>
                                        </p:attrNameLst>
                                      </p:cBhvr>
                                      <p:tavLst>
                                        <p:tav tm="0">
                                          <p:val>
                                            <p:strVal val="#ppt_x"/>
                                          </p:val>
                                        </p:tav>
                                        <p:tav tm="100000">
                                          <p:val>
                                            <p:strVal val="#ppt_x"/>
                                          </p:val>
                                        </p:tav>
                                      </p:tavLst>
                                    </p:anim>
                                    <p:anim calcmode="lin" valueType="num">
                                      <p:cBhvr>
                                        <p:cTn id="5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3" grpId="0"/>
      <p:bldP spid="14" grpId="0"/>
      <p:bldP spid="15" grpId="0"/>
      <p:bldP spid="16" grpId="0"/>
      <p:bldP spid="2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586D0-6C71-45E2-8557-18E67B5E02D2}"/>
              </a:ext>
            </a:extLst>
          </p:cNvPr>
          <p:cNvSpPr>
            <a:spLocks noGrp="1"/>
          </p:cNvSpPr>
          <p:nvPr>
            <p:ph type="title"/>
          </p:nvPr>
        </p:nvSpPr>
        <p:spPr/>
        <p:txBody>
          <a:bodyPr/>
          <a:lstStyle/>
          <a:p>
            <a:r>
              <a:rPr lang="en-US" altLang="zh-CN" dirty="0"/>
              <a:t>Example</a:t>
            </a:r>
            <a:endParaRPr lang="zh-CN" altLang="en-US" dirty="0"/>
          </a:p>
        </p:txBody>
      </p:sp>
      <p:sp>
        <p:nvSpPr>
          <p:cNvPr id="4" name="Rectangle 3">
            <a:extLst>
              <a:ext uri="{FF2B5EF4-FFF2-40B4-BE49-F238E27FC236}">
                <a16:creationId xmlns:a16="http://schemas.microsoft.com/office/drawing/2014/main" id="{4A6BACEC-9623-4459-B37C-83CD1646C4E1}"/>
              </a:ext>
            </a:extLst>
          </p:cNvPr>
          <p:cNvSpPr/>
          <p:nvPr/>
        </p:nvSpPr>
        <p:spPr>
          <a:xfrm>
            <a:off x="7177983" y="3876273"/>
            <a:ext cx="274434" cy="477054"/>
          </a:xfrm>
          <a:prstGeom prst="rect">
            <a:avLst/>
          </a:prstGeom>
        </p:spPr>
        <p:txBody>
          <a:bodyPr wrap="none">
            <a:spAutoFit/>
          </a:bodyPr>
          <a:lstStyle/>
          <a:p>
            <a:r>
              <a:rPr lang="zh-CN" altLang="en-US" dirty="0"/>
              <a:t> </a:t>
            </a:r>
          </a:p>
        </p:txBody>
      </p:sp>
      <p:pic>
        <p:nvPicPr>
          <p:cNvPr id="5" name="Picture 4">
            <a:extLst>
              <a:ext uri="{FF2B5EF4-FFF2-40B4-BE49-F238E27FC236}">
                <a16:creationId xmlns:a16="http://schemas.microsoft.com/office/drawing/2014/main" id="{899EB30F-4647-4A60-AA65-EE4F08312EFD}"/>
              </a:ext>
            </a:extLst>
          </p:cNvPr>
          <p:cNvPicPr>
            <a:picLocks noChangeAspect="1"/>
          </p:cNvPicPr>
          <p:nvPr/>
        </p:nvPicPr>
        <p:blipFill>
          <a:blip r:embed="rId2"/>
          <a:stretch>
            <a:fillRect/>
          </a:stretch>
        </p:blipFill>
        <p:spPr>
          <a:xfrm>
            <a:off x="3148012" y="1485900"/>
            <a:ext cx="8334375" cy="5257800"/>
          </a:xfrm>
          <a:prstGeom prst="rect">
            <a:avLst/>
          </a:prstGeom>
        </p:spPr>
      </p:pic>
    </p:spTree>
    <p:extLst>
      <p:ext uri="{BB962C8B-B14F-4D97-AF65-F5344CB8AC3E}">
        <p14:creationId xmlns:p14="http://schemas.microsoft.com/office/powerpoint/2010/main" val="25730729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74D66-1EF2-4FF6-BE33-ED3C2EB29FE6}"/>
              </a:ext>
            </a:extLst>
          </p:cNvPr>
          <p:cNvSpPr>
            <a:spLocks noGrp="1"/>
          </p:cNvSpPr>
          <p:nvPr>
            <p:ph type="title"/>
          </p:nvPr>
        </p:nvSpPr>
        <p:spPr/>
        <p:txBody>
          <a:bodyPr/>
          <a:lstStyle/>
          <a:p>
            <a:r>
              <a:rPr lang="en-US" altLang="zh-CN" dirty="0" err="1"/>
              <a:t>Q,K,V</a:t>
            </a:r>
            <a:endParaRPr lang="zh-CN" altLang="en-US" dirty="0"/>
          </a:p>
        </p:txBody>
      </p:sp>
      <p:sp>
        <p:nvSpPr>
          <p:cNvPr id="4" name="Rectangle 3">
            <a:extLst>
              <a:ext uri="{FF2B5EF4-FFF2-40B4-BE49-F238E27FC236}">
                <a16:creationId xmlns:a16="http://schemas.microsoft.com/office/drawing/2014/main" id="{A7EC71EA-5933-480A-A147-D9CB754B29A7}"/>
              </a:ext>
            </a:extLst>
          </p:cNvPr>
          <p:cNvSpPr/>
          <p:nvPr/>
        </p:nvSpPr>
        <p:spPr>
          <a:xfrm>
            <a:off x="7177983" y="3876273"/>
            <a:ext cx="274434" cy="477054"/>
          </a:xfrm>
          <a:prstGeom prst="rect">
            <a:avLst/>
          </a:prstGeom>
        </p:spPr>
        <p:txBody>
          <a:bodyPr wrap="none">
            <a:spAutoFit/>
          </a:bodyPr>
          <a:lstStyle/>
          <a:p>
            <a:r>
              <a:rPr lang="zh-CN" altLang="en-US" dirty="0"/>
              <a:t> </a:t>
            </a:r>
          </a:p>
        </p:txBody>
      </p:sp>
      <p:pic>
        <p:nvPicPr>
          <p:cNvPr id="5" name="Picture 4">
            <a:extLst>
              <a:ext uri="{FF2B5EF4-FFF2-40B4-BE49-F238E27FC236}">
                <a16:creationId xmlns:a16="http://schemas.microsoft.com/office/drawing/2014/main" id="{F72E1DA2-60A5-4C4A-BFE2-AB26B8C73904}"/>
              </a:ext>
            </a:extLst>
          </p:cNvPr>
          <p:cNvPicPr>
            <a:picLocks noChangeAspect="1"/>
          </p:cNvPicPr>
          <p:nvPr/>
        </p:nvPicPr>
        <p:blipFill>
          <a:blip r:embed="rId2"/>
          <a:stretch>
            <a:fillRect/>
          </a:stretch>
        </p:blipFill>
        <p:spPr>
          <a:xfrm>
            <a:off x="4410970" y="1430780"/>
            <a:ext cx="5534025" cy="6267450"/>
          </a:xfrm>
          <a:prstGeom prst="rect">
            <a:avLst/>
          </a:prstGeom>
        </p:spPr>
      </p:pic>
    </p:spTree>
    <p:extLst>
      <p:ext uri="{BB962C8B-B14F-4D97-AF65-F5344CB8AC3E}">
        <p14:creationId xmlns:p14="http://schemas.microsoft.com/office/powerpoint/2010/main" val="25631867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BD19C-540B-4FC3-B361-C56799ECEA0C}"/>
              </a:ext>
            </a:extLst>
          </p:cNvPr>
          <p:cNvSpPr>
            <a:spLocks noGrp="1"/>
          </p:cNvSpPr>
          <p:nvPr>
            <p:ph type="title"/>
          </p:nvPr>
        </p:nvSpPr>
        <p:spPr/>
        <p:txBody>
          <a:bodyPr/>
          <a:lstStyle/>
          <a:p>
            <a:r>
              <a:rPr lang="en-US" altLang="zh-CN" b="0" dirty="0"/>
              <a:t>Attention Score</a:t>
            </a:r>
            <a:endParaRPr lang="zh-CN" altLang="en-US" dirty="0"/>
          </a:p>
        </p:txBody>
      </p:sp>
      <p:sp>
        <p:nvSpPr>
          <p:cNvPr id="4" name="Rectangle 3">
            <a:extLst>
              <a:ext uri="{FF2B5EF4-FFF2-40B4-BE49-F238E27FC236}">
                <a16:creationId xmlns:a16="http://schemas.microsoft.com/office/drawing/2014/main" id="{F93BCCED-A566-4EE6-814E-55441DE8A5D4}"/>
              </a:ext>
            </a:extLst>
          </p:cNvPr>
          <p:cNvSpPr/>
          <p:nvPr/>
        </p:nvSpPr>
        <p:spPr>
          <a:xfrm>
            <a:off x="7177983" y="3876273"/>
            <a:ext cx="274434" cy="477054"/>
          </a:xfrm>
          <a:prstGeom prst="rect">
            <a:avLst/>
          </a:prstGeom>
        </p:spPr>
        <p:txBody>
          <a:bodyPr wrap="none">
            <a:spAutoFit/>
          </a:bodyPr>
          <a:lstStyle/>
          <a:p>
            <a:r>
              <a:rPr lang="zh-CN" altLang="en-US" dirty="0"/>
              <a:t> </a:t>
            </a:r>
          </a:p>
        </p:txBody>
      </p:sp>
      <p:sp>
        <p:nvSpPr>
          <p:cNvPr id="5" name="Rectangle 4">
            <a:extLst>
              <a:ext uri="{FF2B5EF4-FFF2-40B4-BE49-F238E27FC236}">
                <a16:creationId xmlns:a16="http://schemas.microsoft.com/office/drawing/2014/main" id="{F566B50C-0BD7-4ACB-A6C7-A7CE2EF4DDF8}"/>
              </a:ext>
            </a:extLst>
          </p:cNvPr>
          <p:cNvSpPr/>
          <p:nvPr/>
        </p:nvSpPr>
        <p:spPr>
          <a:xfrm>
            <a:off x="7177983" y="3876273"/>
            <a:ext cx="274434" cy="477054"/>
          </a:xfrm>
          <a:prstGeom prst="rect">
            <a:avLst/>
          </a:prstGeom>
        </p:spPr>
        <p:txBody>
          <a:bodyPr wrap="none">
            <a:spAutoFit/>
          </a:bodyPr>
          <a:lstStyle/>
          <a:p>
            <a:r>
              <a:rPr lang="zh-CN" altLang="en-US" dirty="0"/>
              <a:t> </a:t>
            </a:r>
          </a:p>
        </p:txBody>
      </p:sp>
      <p:pic>
        <p:nvPicPr>
          <p:cNvPr id="6" name="Picture 5">
            <a:extLst>
              <a:ext uri="{FF2B5EF4-FFF2-40B4-BE49-F238E27FC236}">
                <a16:creationId xmlns:a16="http://schemas.microsoft.com/office/drawing/2014/main" id="{BDA1A494-72BD-4EA5-82BA-3E76B4314340}"/>
              </a:ext>
            </a:extLst>
          </p:cNvPr>
          <p:cNvPicPr>
            <a:picLocks noChangeAspect="1"/>
          </p:cNvPicPr>
          <p:nvPr/>
        </p:nvPicPr>
        <p:blipFill>
          <a:blip r:embed="rId2"/>
          <a:stretch>
            <a:fillRect/>
          </a:stretch>
        </p:blipFill>
        <p:spPr>
          <a:xfrm>
            <a:off x="3915670" y="2648352"/>
            <a:ext cx="6524625" cy="3409950"/>
          </a:xfrm>
          <a:prstGeom prst="rect">
            <a:avLst/>
          </a:prstGeom>
        </p:spPr>
      </p:pic>
    </p:spTree>
    <p:extLst>
      <p:ext uri="{BB962C8B-B14F-4D97-AF65-F5344CB8AC3E}">
        <p14:creationId xmlns:p14="http://schemas.microsoft.com/office/powerpoint/2010/main" val="34287915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2B65C-2290-4F23-AEA8-295B5685AEB4}"/>
              </a:ext>
            </a:extLst>
          </p:cNvPr>
          <p:cNvSpPr>
            <a:spLocks noGrp="1"/>
          </p:cNvSpPr>
          <p:nvPr>
            <p:ph type="title"/>
          </p:nvPr>
        </p:nvSpPr>
        <p:spPr/>
        <p:txBody>
          <a:bodyPr/>
          <a:lstStyle/>
          <a:p>
            <a:r>
              <a:rPr lang="en-US" altLang="zh-CN" dirty="0"/>
              <a:t>Scale</a:t>
            </a:r>
            <a:endParaRPr lang="zh-CN" altLang="en-US" dirty="0"/>
          </a:p>
        </p:txBody>
      </p:sp>
      <p:sp>
        <p:nvSpPr>
          <p:cNvPr id="4" name="Rectangle 3">
            <a:extLst>
              <a:ext uri="{FF2B5EF4-FFF2-40B4-BE49-F238E27FC236}">
                <a16:creationId xmlns:a16="http://schemas.microsoft.com/office/drawing/2014/main" id="{1E33DBEA-54AA-41A6-8A52-DEF2BDF113EF}"/>
              </a:ext>
            </a:extLst>
          </p:cNvPr>
          <p:cNvSpPr/>
          <p:nvPr/>
        </p:nvSpPr>
        <p:spPr>
          <a:xfrm>
            <a:off x="7177983" y="3876273"/>
            <a:ext cx="274434" cy="477054"/>
          </a:xfrm>
          <a:prstGeom prst="rect">
            <a:avLst/>
          </a:prstGeom>
        </p:spPr>
        <p:txBody>
          <a:bodyPr wrap="none">
            <a:spAutoFit/>
          </a:bodyPr>
          <a:lstStyle/>
          <a:p>
            <a:r>
              <a:rPr lang="zh-CN" altLang="en-US" dirty="0"/>
              <a:t> </a:t>
            </a:r>
          </a:p>
        </p:txBody>
      </p:sp>
      <p:pic>
        <p:nvPicPr>
          <p:cNvPr id="5" name="Picture 4">
            <a:extLst>
              <a:ext uri="{FF2B5EF4-FFF2-40B4-BE49-F238E27FC236}">
                <a16:creationId xmlns:a16="http://schemas.microsoft.com/office/drawing/2014/main" id="{2C2C8A2B-D7BF-4853-9F2B-4F0788878B6C}"/>
              </a:ext>
            </a:extLst>
          </p:cNvPr>
          <p:cNvPicPr>
            <a:picLocks noChangeAspect="1"/>
          </p:cNvPicPr>
          <p:nvPr/>
        </p:nvPicPr>
        <p:blipFill>
          <a:blip r:embed="rId2"/>
          <a:stretch>
            <a:fillRect/>
          </a:stretch>
        </p:blipFill>
        <p:spPr>
          <a:xfrm>
            <a:off x="2565802" y="1732222"/>
            <a:ext cx="9496425" cy="5724525"/>
          </a:xfrm>
          <a:prstGeom prst="rect">
            <a:avLst/>
          </a:prstGeom>
        </p:spPr>
      </p:pic>
    </p:spTree>
    <p:extLst>
      <p:ext uri="{BB962C8B-B14F-4D97-AF65-F5344CB8AC3E}">
        <p14:creationId xmlns:p14="http://schemas.microsoft.com/office/powerpoint/2010/main" val="27599074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28CF6-FD25-4909-B229-6C3324FDF309}"/>
              </a:ext>
            </a:extLst>
          </p:cNvPr>
          <p:cNvSpPr>
            <a:spLocks noGrp="1"/>
          </p:cNvSpPr>
          <p:nvPr>
            <p:ph type="title"/>
          </p:nvPr>
        </p:nvSpPr>
        <p:spPr/>
        <p:txBody>
          <a:bodyPr/>
          <a:lstStyle/>
          <a:p>
            <a:r>
              <a:rPr lang="en-US" altLang="zh-CN" dirty="0" err="1"/>
              <a:t>Softmax</a:t>
            </a:r>
            <a:endParaRPr lang="zh-CN" altLang="en-US" dirty="0"/>
          </a:p>
        </p:txBody>
      </p:sp>
      <p:sp>
        <p:nvSpPr>
          <p:cNvPr id="4" name="Rectangle 3">
            <a:extLst>
              <a:ext uri="{FF2B5EF4-FFF2-40B4-BE49-F238E27FC236}">
                <a16:creationId xmlns:a16="http://schemas.microsoft.com/office/drawing/2014/main" id="{5AB8ACBA-C139-46E3-BDD1-540FF6092FBB}"/>
              </a:ext>
            </a:extLst>
          </p:cNvPr>
          <p:cNvSpPr/>
          <p:nvPr/>
        </p:nvSpPr>
        <p:spPr>
          <a:xfrm>
            <a:off x="7177983" y="3876273"/>
            <a:ext cx="274434" cy="477054"/>
          </a:xfrm>
          <a:prstGeom prst="rect">
            <a:avLst/>
          </a:prstGeom>
        </p:spPr>
        <p:txBody>
          <a:bodyPr wrap="none">
            <a:spAutoFit/>
          </a:bodyPr>
          <a:lstStyle/>
          <a:p>
            <a:r>
              <a:rPr lang="zh-CN" altLang="en-US" dirty="0"/>
              <a:t> </a:t>
            </a:r>
          </a:p>
        </p:txBody>
      </p:sp>
      <p:pic>
        <p:nvPicPr>
          <p:cNvPr id="5" name="Picture 4">
            <a:extLst>
              <a:ext uri="{FF2B5EF4-FFF2-40B4-BE49-F238E27FC236}">
                <a16:creationId xmlns:a16="http://schemas.microsoft.com/office/drawing/2014/main" id="{B06B6A72-C1C5-49FF-8E8A-B68A7ED6ED79}"/>
              </a:ext>
            </a:extLst>
          </p:cNvPr>
          <p:cNvPicPr>
            <a:picLocks noChangeAspect="1"/>
          </p:cNvPicPr>
          <p:nvPr/>
        </p:nvPicPr>
        <p:blipFill>
          <a:blip r:embed="rId2"/>
          <a:stretch>
            <a:fillRect/>
          </a:stretch>
        </p:blipFill>
        <p:spPr>
          <a:xfrm>
            <a:off x="4385367" y="1494098"/>
            <a:ext cx="6134100" cy="6200775"/>
          </a:xfrm>
          <a:prstGeom prst="rect">
            <a:avLst/>
          </a:prstGeom>
        </p:spPr>
      </p:pic>
    </p:spTree>
    <p:extLst>
      <p:ext uri="{BB962C8B-B14F-4D97-AF65-F5344CB8AC3E}">
        <p14:creationId xmlns:p14="http://schemas.microsoft.com/office/powerpoint/2010/main" val="28821932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CC12B-F901-4F43-B14C-0039CA3C0E2C}"/>
              </a:ext>
            </a:extLst>
          </p:cNvPr>
          <p:cNvSpPr>
            <a:spLocks noGrp="1"/>
          </p:cNvSpPr>
          <p:nvPr>
            <p:ph type="title"/>
          </p:nvPr>
        </p:nvSpPr>
        <p:spPr/>
        <p:txBody>
          <a:bodyPr/>
          <a:lstStyle/>
          <a:p>
            <a:r>
              <a:rPr lang="en-US" altLang="zh-CN" dirty="0"/>
              <a:t>Mat</a:t>
            </a:r>
            <a:endParaRPr lang="zh-CN" altLang="en-US" dirty="0"/>
          </a:p>
        </p:txBody>
      </p:sp>
      <p:sp>
        <p:nvSpPr>
          <p:cNvPr id="4" name="Rectangle 3">
            <a:extLst>
              <a:ext uri="{FF2B5EF4-FFF2-40B4-BE49-F238E27FC236}">
                <a16:creationId xmlns:a16="http://schemas.microsoft.com/office/drawing/2014/main" id="{C49CEBFF-562D-42C3-AA33-0CB6445D1B4E}"/>
              </a:ext>
            </a:extLst>
          </p:cNvPr>
          <p:cNvSpPr/>
          <p:nvPr/>
        </p:nvSpPr>
        <p:spPr>
          <a:xfrm>
            <a:off x="7177983" y="3876273"/>
            <a:ext cx="274434" cy="477054"/>
          </a:xfrm>
          <a:prstGeom prst="rect">
            <a:avLst/>
          </a:prstGeom>
        </p:spPr>
        <p:txBody>
          <a:bodyPr wrap="none">
            <a:spAutoFit/>
          </a:bodyPr>
          <a:lstStyle/>
          <a:p>
            <a:r>
              <a:rPr lang="zh-CN" altLang="en-US" dirty="0"/>
              <a:t> </a:t>
            </a:r>
          </a:p>
        </p:txBody>
      </p:sp>
      <p:pic>
        <p:nvPicPr>
          <p:cNvPr id="5" name="Picture 4">
            <a:extLst>
              <a:ext uri="{FF2B5EF4-FFF2-40B4-BE49-F238E27FC236}">
                <a16:creationId xmlns:a16="http://schemas.microsoft.com/office/drawing/2014/main" id="{9E288351-0F19-4E6A-A061-65AAADF9448A}"/>
              </a:ext>
            </a:extLst>
          </p:cNvPr>
          <p:cNvPicPr>
            <a:picLocks noChangeAspect="1"/>
          </p:cNvPicPr>
          <p:nvPr/>
        </p:nvPicPr>
        <p:blipFill>
          <a:blip r:embed="rId2"/>
          <a:stretch>
            <a:fillRect/>
          </a:stretch>
        </p:blipFill>
        <p:spPr>
          <a:xfrm>
            <a:off x="3062287" y="2452687"/>
            <a:ext cx="8505825" cy="3324225"/>
          </a:xfrm>
          <a:prstGeom prst="rect">
            <a:avLst/>
          </a:prstGeom>
        </p:spPr>
      </p:pic>
    </p:spTree>
    <p:extLst>
      <p:ext uri="{BB962C8B-B14F-4D97-AF65-F5344CB8AC3E}">
        <p14:creationId xmlns:p14="http://schemas.microsoft.com/office/powerpoint/2010/main" val="17077845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94BA9-9254-4618-BA72-0B6EAC2709D4}"/>
              </a:ext>
            </a:extLst>
          </p:cNvPr>
          <p:cNvSpPr>
            <a:spLocks noGrp="1"/>
          </p:cNvSpPr>
          <p:nvPr>
            <p:ph type="title"/>
          </p:nvPr>
        </p:nvSpPr>
        <p:spPr/>
        <p:txBody>
          <a:bodyPr/>
          <a:lstStyle/>
          <a:p>
            <a:r>
              <a:rPr lang="en-US" altLang="zh-CN" dirty="0"/>
              <a:t>One-head</a:t>
            </a:r>
            <a:endParaRPr lang="zh-CN" altLang="en-US" dirty="0"/>
          </a:p>
        </p:txBody>
      </p:sp>
      <p:pic>
        <p:nvPicPr>
          <p:cNvPr id="4" name="Picture 3">
            <a:extLst>
              <a:ext uri="{FF2B5EF4-FFF2-40B4-BE49-F238E27FC236}">
                <a16:creationId xmlns:a16="http://schemas.microsoft.com/office/drawing/2014/main" id="{F2867B4E-B62E-4E1B-AEE6-1AE0F5065CAE}"/>
              </a:ext>
            </a:extLst>
          </p:cNvPr>
          <p:cNvPicPr>
            <a:picLocks noChangeAspect="1"/>
          </p:cNvPicPr>
          <p:nvPr/>
        </p:nvPicPr>
        <p:blipFill>
          <a:blip r:embed="rId2"/>
          <a:stretch>
            <a:fillRect/>
          </a:stretch>
        </p:blipFill>
        <p:spPr>
          <a:xfrm>
            <a:off x="3148012" y="1485900"/>
            <a:ext cx="8334375" cy="5257800"/>
          </a:xfrm>
          <a:prstGeom prst="rect">
            <a:avLst/>
          </a:prstGeom>
        </p:spPr>
      </p:pic>
    </p:spTree>
    <p:extLst>
      <p:ext uri="{BB962C8B-B14F-4D97-AF65-F5344CB8AC3E}">
        <p14:creationId xmlns:p14="http://schemas.microsoft.com/office/powerpoint/2010/main" val="5911075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07BD6-E3B2-4C24-9559-DC37D8C386F8}"/>
              </a:ext>
            </a:extLst>
          </p:cNvPr>
          <p:cNvSpPr>
            <a:spLocks noGrp="1"/>
          </p:cNvSpPr>
          <p:nvPr>
            <p:ph type="title"/>
          </p:nvPr>
        </p:nvSpPr>
        <p:spPr/>
        <p:txBody>
          <a:bodyPr/>
          <a:lstStyle/>
          <a:p>
            <a:r>
              <a:rPr lang="en-US" altLang="zh-CN" dirty="0" err="1"/>
              <a:t>MultHead</a:t>
            </a:r>
            <a:endParaRPr lang="zh-CN" altLang="en-US" dirty="0"/>
          </a:p>
        </p:txBody>
      </p:sp>
      <p:sp>
        <p:nvSpPr>
          <p:cNvPr id="4" name="Rectangle 3">
            <a:extLst>
              <a:ext uri="{FF2B5EF4-FFF2-40B4-BE49-F238E27FC236}">
                <a16:creationId xmlns:a16="http://schemas.microsoft.com/office/drawing/2014/main" id="{393518F3-9A47-408D-BD47-1EFCD8325B39}"/>
              </a:ext>
            </a:extLst>
          </p:cNvPr>
          <p:cNvSpPr/>
          <p:nvPr/>
        </p:nvSpPr>
        <p:spPr>
          <a:xfrm>
            <a:off x="7177983" y="3876273"/>
            <a:ext cx="274434" cy="477054"/>
          </a:xfrm>
          <a:prstGeom prst="rect">
            <a:avLst/>
          </a:prstGeom>
        </p:spPr>
        <p:txBody>
          <a:bodyPr wrap="none">
            <a:spAutoFit/>
          </a:bodyPr>
          <a:lstStyle/>
          <a:p>
            <a:r>
              <a:rPr lang="zh-CN" altLang="en-US" dirty="0"/>
              <a:t> </a:t>
            </a:r>
          </a:p>
        </p:txBody>
      </p:sp>
      <p:pic>
        <p:nvPicPr>
          <p:cNvPr id="5" name="Picture 4">
            <a:extLst>
              <a:ext uri="{FF2B5EF4-FFF2-40B4-BE49-F238E27FC236}">
                <a16:creationId xmlns:a16="http://schemas.microsoft.com/office/drawing/2014/main" id="{0185D555-6BF1-4C74-93E6-75B4CBDB045D}"/>
              </a:ext>
            </a:extLst>
          </p:cNvPr>
          <p:cNvPicPr>
            <a:picLocks noChangeAspect="1"/>
          </p:cNvPicPr>
          <p:nvPr/>
        </p:nvPicPr>
        <p:blipFill>
          <a:blip r:embed="rId2"/>
          <a:stretch>
            <a:fillRect/>
          </a:stretch>
        </p:blipFill>
        <p:spPr>
          <a:xfrm>
            <a:off x="1840824" y="1416427"/>
            <a:ext cx="9941445" cy="5873800"/>
          </a:xfrm>
          <a:prstGeom prst="rect">
            <a:avLst/>
          </a:prstGeom>
        </p:spPr>
      </p:pic>
    </p:spTree>
    <p:extLst>
      <p:ext uri="{BB962C8B-B14F-4D97-AF65-F5344CB8AC3E}">
        <p14:creationId xmlns:p14="http://schemas.microsoft.com/office/powerpoint/2010/main" val="900719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5CFCC-093F-4093-9961-E79DCF6FABAC}"/>
              </a:ext>
            </a:extLst>
          </p:cNvPr>
          <p:cNvSpPr>
            <a:spLocks noGrp="1"/>
          </p:cNvSpPr>
          <p:nvPr>
            <p:ph type="title"/>
          </p:nvPr>
        </p:nvSpPr>
        <p:spPr/>
        <p:txBody>
          <a:bodyPr/>
          <a:lstStyle/>
          <a:p>
            <a:endParaRPr lang="zh-CN" altLang="en-US"/>
          </a:p>
        </p:txBody>
      </p:sp>
      <p:sp>
        <p:nvSpPr>
          <p:cNvPr id="4" name="Rectangle: Rounded Corners 3">
            <a:extLst>
              <a:ext uri="{FF2B5EF4-FFF2-40B4-BE49-F238E27FC236}">
                <a16:creationId xmlns:a16="http://schemas.microsoft.com/office/drawing/2014/main" id="{EECFE1F1-A603-4AEF-BB56-334A141E65E7}"/>
              </a:ext>
            </a:extLst>
          </p:cNvPr>
          <p:cNvSpPr/>
          <p:nvPr/>
        </p:nvSpPr>
        <p:spPr bwMode="gray">
          <a:xfrm>
            <a:off x="1403684" y="2446420"/>
            <a:ext cx="2117558" cy="2101515"/>
          </a:xfrm>
          <a:prstGeom prst="round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altLang="zh-CN" sz="2000" b="0" i="0" u="none" strike="noStrike" kern="0" cap="none" spc="0" normalizeH="0" baseline="0" noProof="0" dirty="0">
                <a:ln>
                  <a:noFill/>
                </a:ln>
                <a:effectLst/>
                <a:uLnTx/>
                <a:uFillTx/>
                <a:ea typeface="Arial Unicode MS" pitchFamily="34" charset="-128"/>
                <a:cs typeface="Arial Unicode MS" pitchFamily="34" charset="-128"/>
              </a:rPr>
              <a:t>hidden layer</a:t>
            </a:r>
            <a:endParaRPr kumimoji="0" lang="zh-CN" alt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5" name="TextBox 4">
            <a:extLst>
              <a:ext uri="{FF2B5EF4-FFF2-40B4-BE49-F238E27FC236}">
                <a16:creationId xmlns:a16="http://schemas.microsoft.com/office/drawing/2014/main" id="{85FE1E48-4ED5-4371-93C5-BB7D996E12E9}"/>
              </a:ext>
            </a:extLst>
          </p:cNvPr>
          <p:cNvSpPr txBox="1"/>
          <p:nvPr/>
        </p:nvSpPr>
        <p:spPr>
          <a:xfrm>
            <a:off x="5919537" y="3250955"/>
            <a:ext cx="3850106" cy="492443"/>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3200" kern="0" dirty="0">
                <a:ea typeface="Arial Unicode MS" pitchFamily="34" charset="-128"/>
                <a:cs typeface="Arial Unicode MS" pitchFamily="34" charset="-128"/>
              </a:rPr>
              <a:t>Extract feature</a:t>
            </a:r>
            <a:endParaRPr lang="zh-CN" altLang="en-US" sz="32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25182753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0C872-8AFB-4630-AAC8-8E2273A65AE4}"/>
              </a:ext>
            </a:extLst>
          </p:cNvPr>
          <p:cNvSpPr>
            <a:spLocks noGrp="1"/>
          </p:cNvSpPr>
          <p:nvPr>
            <p:ph type="title"/>
          </p:nvPr>
        </p:nvSpPr>
        <p:spPr/>
        <p:txBody>
          <a:bodyPr/>
          <a:lstStyle/>
          <a:p>
            <a:endParaRPr lang="zh-CN" altLang="en-US"/>
          </a:p>
        </p:txBody>
      </p:sp>
      <p:sp>
        <p:nvSpPr>
          <p:cNvPr id="4" name="Rectangle 3">
            <a:extLst>
              <a:ext uri="{FF2B5EF4-FFF2-40B4-BE49-F238E27FC236}">
                <a16:creationId xmlns:a16="http://schemas.microsoft.com/office/drawing/2014/main" id="{5039DD15-24AD-469B-9A47-8491F103ACBB}"/>
              </a:ext>
            </a:extLst>
          </p:cNvPr>
          <p:cNvSpPr/>
          <p:nvPr/>
        </p:nvSpPr>
        <p:spPr>
          <a:xfrm>
            <a:off x="7177983" y="3876273"/>
            <a:ext cx="274434" cy="477054"/>
          </a:xfrm>
          <a:prstGeom prst="rect">
            <a:avLst/>
          </a:prstGeom>
        </p:spPr>
        <p:txBody>
          <a:bodyPr wrap="none">
            <a:spAutoFit/>
          </a:bodyPr>
          <a:lstStyle/>
          <a:p>
            <a:r>
              <a:rPr lang="zh-CN" altLang="en-US" dirty="0"/>
              <a:t> </a:t>
            </a:r>
          </a:p>
        </p:txBody>
      </p:sp>
      <p:pic>
        <p:nvPicPr>
          <p:cNvPr id="5" name="Picture 4">
            <a:extLst>
              <a:ext uri="{FF2B5EF4-FFF2-40B4-BE49-F238E27FC236}">
                <a16:creationId xmlns:a16="http://schemas.microsoft.com/office/drawing/2014/main" id="{26A7D94F-66DC-438E-A265-06757F6E69A2}"/>
              </a:ext>
            </a:extLst>
          </p:cNvPr>
          <p:cNvPicPr>
            <a:picLocks noChangeAspect="1"/>
          </p:cNvPicPr>
          <p:nvPr/>
        </p:nvPicPr>
        <p:blipFill>
          <a:blip r:embed="rId3"/>
          <a:stretch>
            <a:fillRect/>
          </a:stretch>
        </p:blipFill>
        <p:spPr>
          <a:xfrm>
            <a:off x="2329758" y="1814512"/>
            <a:ext cx="9696450" cy="4600575"/>
          </a:xfrm>
          <a:prstGeom prst="rect">
            <a:avLst/>
          </a:prstGeom>
        </p:spPr>
      </p:pic>
    </p:spTree>
    <p:extLst>
      <p:ext uri="{BB962C8B-B14F-4D97-AF65-F5344CB8AC3E}">
        <p14:creationId xmlns:p14="http://schemas.microsoft.com/office/powerpoint/2010/main" val="35246426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C126D-90F0-4BB9-8784-5B5CEF70EEEB}"/>
              </a:ext>
            </a:extLst>
          </p:cNvPr>
          <p:cNvSpPr>
            <a:spLocks noGrp="1"/>
          </p:cNvSpPr>
          <p:nvPr>
            <p:ph type="title"/>
          </p:nvPr>
        </p:nvSpPr>
        <p:spPr/>
        <p:txBody>
          <a:bodyPr/>
          <a:lstStyle/>
          <a:p>
            <a:endParaRPr lang="zh-CN" altLang="en-US"/>
          </a:p>
        </p:txBody>
      </p:sp>
      <p:sp>
        <p:nvSpPr>
          <p:cNvPr id="4" name="Rectangle 3">
            <a:extLst>
              <a:ext uri="{FF2B5EF4-FFF2-40B4-BE49-F238E27FC236}">
                <a16:creationId xmlns:a16="http://schemas.microsoft.com/office/drawing/2014/main" id="{79ABB20E-A4D6-4CDB-B0E1-315DC0A36323}"/>
              </a:ext>
            </a:extLst>
          </p:cNvPr>
          <p:cNvSpPr/>
          <p:nvPr/>
        </p:nvSpPr>
        <p:spPr>
          <a:xfrm>
            <a:off x="7177983" y="3876273"/>
            <a:ext cx="274434" cy="477054"/>
          </a:xfrm>
          <a:prstGeom prst="rect">
            <a:avLst/>
          </a:prstGeom>
        </p:spPr>
        <p:txBody>
          <a:bodyPr wrap="none">
            <a:spAutoFit/>
          </a:bodyPr>
          <a:lstStyle/>
          <a:p>
            <a:r>
              <a:rPr lang="zh-CN" altLang="en-US" dirty="0"/>
              <a:t> </a:t>
            </a:r>
          </a:p>
        </p:txBody>
      </p:sp>
      <p:pic>
        <p:nvPicPr>
          <p:cNvPr id="5" name="Picture 4">
            <a:extLst>
              <a:ext uri="{FF2B5EF4-FFF2-40B4-BE49-F238E27FC236}">
                <a16:creationId xmlns:a16="http://schemas.microsoft.com/office/drawing/2014/main" id="{DFD7CCBA-9E5B-4BD8-9B4B-B237756D7876}"/>
              </a:ext>
            </a:extLst>
          </p:cNvPr>
          <p:cNvPicPr>
            <a:picLocks noChangeAspect="1"/>
          </p:cNvPicPr>
          <p:nvPr/>
        </p:nvPicPr>
        <p:blipFill>
          <a:blip r:embed="rId3"/>
          <a:stretch>
            <a:fillRect/>
          </a:stretch>
        </p:blipFill>
        <p:spPr>
          <a:xfrm>
            <a:off x="476250" y="285750"/>
            <a:ext cx="13677900" cy="7658100"/>
          </a:xfrm>
          <a:prstGeom prst="rect">
            <a:avLst/>
          </a:prstGeom>
        </p:spPr>
      </p:pic>
    </p:spTree>
    <p:extLst>
      <p:ext uri="{BB962C8B-B14F-4D97-AF65-F5344CB8AC3E}">
        <p14:creationId xmlns:p14="http://schemas.microsoft.com/office/powerpoint/2010/main" val="8286243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1D910-2457-4EB7-812C-88E2B8E9EFEF}"/>
              </a:ext>
            </a:extLst>
          </p:cNvPr>
          <p:cNvSpPr>
            <a:spLocks noGrp="1"/>
          </p:cNvSpPr>
          <p:nvPr>
            <p:ph type="title"/>
          </p:nvPr>
        </p:nvSpPr>
        <p:spPr/>
        <p:txBody>
          <a:bodyPr/>
          <a:lstStyle/>
          <a:p>
            <a:r>
              <a:rPr lang="en-US" altLang="zh-CN" dirty="0"/>
              <a:t>Add &amp; Normalize</a:t>
            </a:r>
            <a:endParaRPr lang="zh-CN" altLang="en-US" dirty="0"/>
          </a:p>
        </p:txBody>
      </p:sp>
      <p:pic>
        <p:nvPicPr>
          <p:cNvPr id="4" name="Picture 3">
            <a:extLst>
              <a:ext uri="{FF2B5EF4-FFF2-40B4-BE49-F238E27FC236}">
                <a16:creationId xmlns:a16="http://schemas.microsoft.com/office/drawing/2014/main" id="{6B4108EF-BD42-451C-8154-325D6E12507B}"/>
              </a:ext>
            </a:extLst>
          </p:cNvPr>
          <p:cNvPicPr>
            <a:picLocks noChangeAspect="1"/>
          </p:cNvPicPr>
          <p:nvPr/>
        </p:nvPicPr>
        <p:blipFill>
          <a:blip r:embed="rId2"/>
          <a:stretch>
            <a:fillRect/>
          </a:stretch>
        </p:blipFill>
        <p:spPr>
          <a:xfrm>
            <a:off x="4041059" y="1657817"/>
            <a:ext cx="6548282" cy="5844005"/>
          </a:xfrm>
          <a:prstGeom prst="rect">
            <a:avLst/>
          </a:prstGeom>
        </p:spPr>
      </p:pic>
    </p:spTree>
    <p:extLst>
      <p:ext uri="{BB962C8B-B14F-4D97-AF65-F5344CB8AC3E}">
        <p14:creationId xmlns:p14="http://schemas.microsoft.com/office/powerpoint/2010/main" val="2735262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C22A2-6D42-4499-8ADB-95C0F06F528A}"/>
              </a:ext>
            </a:extLst>
          </p:cNvPr>
          <p:cNvSpPr>
            <a:spLocks noGrp="1"/>
          </p:cNvSpPr>
          <p:nvPr>
            <p:ph type="title"/>
          </p:nvPr>
        </p:nvSpPr>
        <p:spPr/>
        <p:txBody>
          <a:bodyPr/>
          <a:lstStyle/>
          <a:p>
            <a:r>
              <a:rPr lang="en-US" altLang="zh-CN" dirty="0"/>
              <a:t>Add</a:t>
            </a:r>
            <a:endParaRPr lang="zh-CN" altLang="en-US" dirty="0"/>
          </a:p>
        </p:txBody>
      </p:sp>
      <p:sp>
        <p:nvSpPr>
          <p:cNvPr id="4" name="Rectangle 3">
            <a:extLst>
              <a:ext uri="{FF2B5EF4-FFF2-40B4-BE49-F238E27FC236}">
                <a16:creationId xmlns:a16="http://schemas.microsoft.com/office/drawing/2014/main" id="{7FA88BD8-3904-40DB-A820-2CA3266AEA3F}"/>
              </a:ext>
            </a:extLst>
          </p:cNvPr>
          <p:cNvSpPr/>
          <p:nvPr/>
        </p:nvSpPr>
        <p:spPr>
          <a:xfrm>
            <a:off x="7177983" y="3876273"/>
            <a:ext cx="274434" cy="477054"/>
          </a:xfrm>
          <a:prstGeom prst="rect">
            <a:avLst/>
          </a:prstGeom>
        </p:spPr>
        <p:txBody>
          <a:bodyPr wrap="none">
            <a:spAutoFit/>
          </a:bodyPr>
          <a:lstStyle/>
          <a:p>
            <a:r>
              <a:rPr lang="zh-CN" altLang="en-US" dirty="0"/>
              <a:t> </a:t>
            </a:r>
          </a:p>
        </p:txBody>
      </p:sp>
      <p:pic>
        <p:nvPicPr>
          <p:cNvPr id="5" name="Picture 4">
            <a:extLst>
              <a:ext uri="{FF2B5EF4-FFF2-40B4-BE49-F238E27FC236}">
                <a16:creationId xmlns:a16="http://schemas.microsoft.com/office/drawing/2014/main" id="{CA916594-7067-403A-B1B5-C40593678371}"/>
              </a:ext>
            </a:extLst>
          </p:cNvPr>
          <p:cNvPicPr>
            <a:picLocks noChangeAspect="1"/>
          </p:cNvPicPr>
          <p:nvPr/>
        </p:nvPicPr>
        <p:blipFill>
          <a:blip r:embed="rId3"/>
          <a:stretch>
            <a:fillRect/>
          </a:stretch>
        </p:blipFill>
        <p:spPr>
          <a:xfrm>
            <a:off x="5115820" y="3286125"/>
            <a:ext cx="4124325" cy="1657350"/>
          </a:xfrm>
          <a:prstGeom prst="rect">
            <a:avLst/>
          </a:prstGeom>
        </p:spPr>
      </p:pic>
      <p:sp>
        <p:nvSpPr>
          <p:cNvPr id="6" name="TextBox 5">
            <a:extLst>
              <a:ext uri="{FF2B5EF4-FFF2-40B4-BE49-F238E27FC236}">
                <a16:creationId xmlns:a16="http://schemas.microsoft.com/office/drawing/2014/main" id="{72F7DA85-376B-46C3-A664-8270B737F805}"/>
              </a:ext>
            </a:extLst>
          </p:cNvPr>
          <p:cNvSpPr txBox="1"/>
          <p:nvPr/>
        </p:nvSpPr>
        <p:spPr>
          <a:xfrm flipH="1">
            <a:off x="1739608" y="2188564"/>
            <a:ext cx="1797322"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1800" kern="0" dirty="0">
                <a:ea typeface="Arial Unicode MS" pitchFamily="34" charset="-128"/>
                <a:cs typeface="Arial Unicode MS" pitchFamily="34" charset="-128"/>
              </a:rPr>
              <a:t>Resnet</a:t>
            </a:r>
            <a:endParaRPr lang="zh-CN" altLang="en-US" sz="18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6545588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96BFC-E107-4948-8FFC-F1DFAC047CB4}"/>
              </a:ext>
            </a:extLst>
          </p:cNvPr>
          <p:cNvSpPr>
            <a:spLocks noGrp="1"/>
          </p:cNvSpPr>
          <p:nvPr>
            <p:ph type="title"/>
          </p:nvPr>
        </p:nvSpPr>
        <p:spPr/>
        <p:txBody>
          <a:bodyPr/>
          <a:lstStyle/>
          <a:p>
            <a:r>
              <a:rPr lang="en-US" altLang="zh-CN" dirty="0"/>
              <a:t>Normalize</a:t>
            </a:r>
            <a:endParaRPr lang="zh-CN" altLang="en-US" dirty="0"/>
          </a:p>
        </p:txBody>
      </p:sp>
      <p:sp>
        <p:nvSpPr>
          <p:cNvPr id="4" name="Rectangle 3">
            <a:extLst>
              <a:ext uri="{FF2B5EF4-FFF2-40B4-BE49-F238E27FC236}">
                <a16:creationId xmlns:a16="http://schemas.microsoft.com/office/drawing/2014/main" id="{DC0443A1-A0E6-4348-AE7C-A695DF48844C}"/>
              </a:ext>
            </a:extLst>
          </p:cNvPr>
          <p:cNvSpPr/>
          <p:nvPr/>
        </p:nvSpPr>
        <p:spPr>
          <a:xfrm>
            <a:off x="7177983" y="3876273"/>
            <a:ext cx="274434" cy="477054"/>
          </a:xfrm>
          <a:prstGeom prst="rect">
            <a:avLst/>
          </a:prstGeom>
        </p:spPr>
        <p:txBody>
          <a:bodyPr wrap="none">
            <a:spAutoFit/>
          </a:bodyPr>
          <a:lstStyle/>
          <a:p>
            <a:r>
              <a:rPr lang="zh-CN" altLang="en-US" dirty="0"/>
              <a:t> </a:t>
            </a:r>
          </a:p>
        </p:txBody>
      </p:sp>
      <p:pic>
        <p:nvPicPr>
          <p:cNvPr id="6" name="Picture 5">
            <a:extLst>
              <a:ext uri="{FF2B5EF4-FFF2-40B4-BE49-F238E27FC236}">
                <a16:creationId xmlns:a16="http://schemas.microsoft.com/office/drawing/2014/main" id="{6822B894-FDF9-421D-A837-7A9B4D7F76EA}"/>
              </a:ext>
            </a:extLst>
          </p:cNvPr>
          <p:cNvPicPr>
            <a:picLocks noChangeAspect="1"/>
          </p:cNvPicPr>
          <p:nvPr/>
        </p:nvPicPr>
        <p:blipFill>
          <a:blip r:embed="rId2"/>
          <a:stretch>
            <a:fillRect/>
          </a:stretch>
        </p:blipFill>
        <p:spPr>
          <a:xfrm>
            <a:off x="1479811" y="2100441"/>
            <a:ext cx="5266193" cy="4345329"/>
          </a:xfrm>
          <a:prstGeom prst="rect">
            <a:avLst/>
          </a:prstGeom>
        </p:spPr>
      </p:pic>
      <p:sp>
        <p:nvSpPr>
          <p:cNvPr id="7" name="Rectangle 6">
            <a:extLst>
              <a:ext uri="{FF2B5EF4-FFF2-40B4-BE49-F238E27FC236}">
                <a16:creationId xmlns:a16="http://schemas.microsoft.com/office/drawing/2014/main" id="{CE1B0E2D-7E99-4647-8C7B-058712720CA9}"/>
              </a:ext>
            </a:extLst>
          </p:cNvPr>
          <p:cNvSpPr/>
          <p:nvPr/>
        </p:nvSpPr>
        <p:spPr>
          <a:xfrm>
            <a:off x="7177983" y="3876273"/>
            <a:ext cx="274434" cy="477054"/>
          </a:xfrm>
          <a:prstGeom prst="rect">
            <a:avLst/>
          </a:prstGeom>
        </p:spPr>
        <p:txBody>
          <a:bodyPr wrap="none">
            <a:spAutoFit/>
          </a:bodyPr>
          <a:lstStyle/>
          <a:p>
            <a:r>
              <a:rPr lang="zh-CN" altLang="en-US" dirty="0"/>
              <a:t> </a:t>
            </a:r>
          </a:p>
        </p:txBody>
      </p:sp>
      <p:pic>
        <p:nvPicPr>
          <p:cNvPr id="8" name="Picture 7">
            <a:extLst>
              <a:ext uri="{FF2B5EF4-FFF2-40B4-BE49-F238E27FC236}">
                <a16:creationId xmlns:a16="http://schemas.microsoft.com/office/drawing/2014/main" id="{5280EB22-3661-41B3-B2A3-ABD7616D0388}"/>
              </a:ext>
            </a:extLst>
          </p:cNvPr>
          <p:cNvPicPr>
            <a:picLocks noChangeAspect="1"/>
          </p:cNvPicPr>
          <p:nvPr/>
        </p:nvPicPr>
        <p:blipFill>
          <a:blip r:embed="rId3"/>
          <a:stretch>
            <a:fillRect/>
          </a:stretch>
        </p:blipFill>
        <p:spPr>
          <a:xfrm>
            <a:off x="7884398" y="2883977"/>
            <a:ext cx="2409825" cy="723900"/>
          </a:xfrm>
          <a:prstGeom prst="rect">
            <a:avLst/>
          </a:prstGeom>
        </p:spPr>
      </p:pic>
      <p:sp>
        <p:nvSpPr>
          <p:cNvPr id="9" name="Rectangle 8">
            <a:extLst>
              <a:ext uri="{FF2B5EF4-FFF2-40B4-BE49-F238E27FC236}">
                <a16:creationId xmlns:a16="http://schemas.microsoft.com/office/drawing/2014/main" id="{7F0BC3ED-21AC-493D-96F5-76A478125C89}"/>
              </a:ext>
            </a:extLst>
          </p:cNvPr>
          <p:cNvSpPr/>
          <p:nvPr/>
        </p:nvSpPr>
        <p:spPr>
          <a:xfrm>
            <a:off x="7177983" y="3876273"/>
            <a:ext cx="274434" cy="477054"/>
          </a:xfrm>
          <a:prstGeom prst="rect">
            <a:avLst/>
          </a:prstGeom>
        </p:spPr>
        <p:txBody>
          <a:bodyPr wrap="none">
            <a:spAutoFit/>
          </a:bodyPr>
          <a:lstStyle/>
          <a:p>
            <a:r>
              <a:rPr lang="zh-CN" altLang="en-US" dirty="0"/>
              <a:t> </a:t>
            </a:r>
          </a:p>
        </p:txBody>
      </p:sp>
      <p:pic>
        <p:nvPicPr>
          <p:cNvPr id="10" name="Picture 9">
            <a:extLst>
              <a:ext uri="{FF2B5EF4-FFF2-40B4-BE49-F238E27FC236}">
                <a16:creationId xmlns:a16="http://schemas.microsoft.com/office/drawing/2014/main" id="{F038D27D-96A2-4260-AE19-B6D9720E1042}"/>
              </a:ext>
            </a:extLst>
          </p:cNvPr>
          <p:cNvPicPr>
            <a:picLocks noChangeAspect="1"/>
          </p:cNvPicPr>
          <p:nvPr/>
        </p:nvPicPr>
        <p:blipFill>
          <a:blip r:embed="rId4"/>
          <a:stretch>
            <a:fillRect/>
          </a:stretch>
        </p:blipFill>
        <p:spPr>
          <a:xfrm>
            <a:off x="7884398" y="5247806"/>
            <a:ext cx="3771900" cy="762000"/>
          </a:xfrm>
          <a:prstGeom prst="rect">
            <a:avLst/>
          </a:prstGeom>
        </p:spPr>
      </p:pic>
    </p:spTree>
    <p:extLst>
      <p:ext uri="{BB962C8B-B14F-4D97-AF65-F5344CB8AC3E}">
        <p14:creationId xmlns:p14="http://schemas.microsoft.com/office/powerpoint/2010/main" val="42718814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1E72E-9613-4F97-8305-888A55A599E0}"/>
              </a:ext>
            </a:extLst>
          </p:cNvPr>
          <p:cNvSpPr>
            <a:spLocks noGrp="1"/>
          </p:cNvSpPr>
          <p:nvPr>
            <p:ph type="title"/>
          </p:nvPr>
        </p:nvSpPr>
        <p:spPr/>
        <p:txBody>
          <a:bodyPr/>
          <a:lstStyle/>
          <a:p>
            <a:r>
              <a:rPr lang="en-US" altLang="zh-CN" dirty="0" err="1"/>
              <a:t>Dencoder</a:t>
            </a:r>
            <a:endParaRPr lang="zh-CN" altLang="en-US" dirty="0"/>
          </a:p>
        </p:txBody>
      </p:sp>
      <p:sp>
        <p:nvSpPr>
          <p:cNvPr id="5" name="Freeform: Shape 4">
            <a:extLst>
              <a:ext uri="{FF2B5EF4-FFF2-40B4-BE49-F238E27FC236}">
                <a16:creationId xmlns:a16="http://schemas.microsoft.com/office/drawing/2014/main" id="{EF243B5C-D575-4B4E-8224-5535CF2AAD48}"/>
              </a:ext>
            </a:extLst>
          </p:cNvPr>
          <p:cNvSpPr/>
          <p:nvPr/>
        </p:nvSpPr>
        <p:spPr bwMode="gray">
          <a:xfrm>
            <a:off x="1848682" y="4718756"/>
            <a:ext cx="1008748" cy="398547"/>
          </a:xfrm>
          <a:custGeom>
            <a:avLst/>
            <a:gdLst>
              <a:gd name="connsiteX0" fmla="*/ 2696 w 1008748"/>
              <a:gd name="connsiteY0" fmla="*/ 361244 h 398547"/>
              <a:gd name="connsiteX1" fmla="*/ 962251 w 1008748"/>
              <a:gd name="connsiteY1" fmla="*/ 349955 h 398547"/>
              <a:gd name="connsiteX2" fmla="*/ 950962 w 1008748"/>
              <a:gd name="connsiteY2" fmla="*/ 33866 h 398547"/>
              <a:gd name="connsiteX3" fmla="*/ 894518 w 1008748"/>
              <a:gd name="connsiteY3" fmla="*/ 45155 h 398547"/>
              <a:gd name="connsiteX4" fmla="*/ 860651 w 1008748"/>
              <a:gd name="connsiteY4" fmla="*/ 56444 h 398547"/>
              <a:gd name="connsiteX5" fmla="*/ 747762 w 1008748"/>
              <a:gd name="connsiteY5" fmla="*/ 90311 h 398547"/>
              <a:gd name="connsiteX6" fmla="*/ 702607 w 1008748"/>
              <a:gd name="connsiteY6" fmla="*/ 112888 h 398547"/>
              <a:gd name="connsiteX7" fmla="*/ 386518 w 1008748"/>
              <a:gd name="connsiteY7" fmla="*/ 101600 h 398547"/>
              <a:gd name="connsiteX8" fmla="*/ 284918 w 1008748"/>
              <a:gd name="connsiteY8" fmla="*/ 90311 h 398547"/>
              <a:gd name="connsiteX9" fmla="*/ 251051 w 1008748"/>
              <a:gd name="connsiteY9" fmla="*/ 67733 h 398547"/>
              <a:gd name="connsiteX10" fmla="*/ 228474 w 1008748"/>
              <a:gd name="connsiteY10" fmla="*/ 33866 h 398547"/>
              <a:gd name="connsiteX11" fmla="*/ 160740 w 1008748"/>
              <a:gd name="connsiteY11" fmla="*/ 0 h 398547"/>
              <a:gd name="connsiteX12" fmla="*/ 126874 w 1008748"/>
              <a:gd name="connsiteY12" fmla="*/ 11288 h 398547"/>
              <a:gd name="connsiteX13" fmla="*/ 59140 w 1008748"/>
              <a:gd name="connsiteY13" fmla="*/ 56444 h 398547"/>
              <a:gd name="connsiteX14" fmla="*/ 25274 w 1008748"/>
              <a:gd name="connsiteY14" fmla="*/ 124177 h 398547"/>
              <a:gd name="connsiteX15" fmla="*/ 2696 w 1008748"/>
              <a:gd name="connsiteY15" fmla="*/ 158044 h 398547"/>
              <a:gd name="connsiteX16" fmla="*/ 2696 w 1008748"/>
              <a:gd name="connsiteY16" fmla="*/ 304800 h 39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8748" h="398547">
                <a:moveTo>
                  <a:pt x="2696" y="361244"/>
                </a:moveTo>
                <a:cubicBezTo>
                  <a:pt x="322548" y="357481"/>
                  <a:pt x="659889" y="454342"/>
                  <a:pt x="962251" y="349955"/>
                </a:cubicBezTo>
                <a:cubicBezTo>
                  <a:pt x="1061909" y="315549"/>
                  <a:pt x="973833" y="136786"/>
                  <a:pt x="950962" y="33866"/>
                </a:cubicBezTo>
                <a:cubicBezTo>
                  <a:pt x="946800" y="15136"/>
                  <a:pt x="913132" y="40501"/>
                  <a:pt x="894518" y="45155"/>
                </a:cubicBezTo>
                <a:cubicBezTo>
                  <a:pt x="882974" y="48041"/>
                  <a:pt x="872093" y="53175"/>
                  <a:pt x="860651" y="56444"/>
                </a:cubicBezTo>
                <a:cubicBezTo>
                  <a:pt x="822840" y="67247"/>
                  <a:pt x="783532" y="72426"/>
                  <a:pt x="747762" y="90311"/>
                </a:cubicBezTo>
                <a:lnTo>
                  <a:pt x="702607" y="112888"/>
                </a:lnTo>
                <a:lnTo>
                  <a:pt x="386518" y="101600"/>
                </a:lnTo>
                <a:cubicBezTo>
                  <a:pt x="352493" y="99761"/>
                  <a:pt x="317976" y="98575"/>
                  <a:pt x="284918" y="90311"/>
                </a:cubicBezTo>
                <a:cubicBezTo>
                  <a:pt x="271755" y="87020"/>
                  <a:pt x="262340" y="75259"/>
                  <a:pt x="251051" y="67733"/>
                </a:cubicBezTo>
                <a:cubicBezTo>
                  <a:pt x="243525" y="56444"/>
                  <a:pt x="238068" y="43460"/>
                  <a:pt x="228474" y="33866"/>
                </a:cubicBezTo>
                <a:cubicBezTo>
                  <a:pt x="206590" y="11981"/>
                  <a:pt x="188286" y="9181"/>
                  <a:pt x="160740" y="0"/>
                </a:cubicBezTo>
                <a:cubicBezTo>
                  <a:pt x="149451" y="3763"/>
                  <a:pt x="137276" y="5509"/>
                  <a:pt x="126874" y="11288"/>
                </a:cubicBezTo>
                <a:cubicBezTo>
                  <a:pt x="103153" y="24466"/>
                  <a:pt x="59140" y="56444"/>
                  <a:pt x="59140" y="56444"/>
                </a:cubicBezTo>
                <a:cubicBezTo>
                  <a:pt x="-5567" y="153504"/>
                  <a:pt x="72012" y="30701"/>
                  <a:pt x="25274" y="124177"/>
                </a:cubicBezTo>
                <a:cubicBezTo>
                  <a:pt x="19206" y="136312"/>
                  <a:pt x="4379" y="144581"/>
                  <a:pt x="2696" y="158044"/>
                </a:cubicBezTo>
                <a:cubicBezTo>
                  <a:pt x="-3372" y="206585"/>
                  <a:pt x="2696" y="255881"/>
                  <a:pt x="2696" y="304800"/>
                </a:cubicBezTo>
              </a:path>
            </a:pathLst>
          </a:custGeom>
          <a:noFill/>
          <a:ln w="6350" algn="ctr">
            <a:noFill/>
            <a:miter lim="800000"/>
            <a:headEnd/>
            <a:tailEnd/>
          </a:ln>
        </p:spPr>
        <p:txBody>
          <a:bodyPr rtlCol="0" anchor="ctr"/>
          <a:lstStyle/>
          <a:p>
            <a:pPr algn="ctr"/>
            <a:endParaRPr lang="zh-CN" altLang="en-US"/>
          </a:p>
        </p:txBody>
      </p:sp>
      <p:sp>
        <p:nvSpPr>
          <p:cNvPr id="8" name="Rectangle 7">
            <a:extLst>
              <a:ext uri="{FF2B5EF4-FFF2-40B4-BE49-F238E27FC236}">
                <a16:creationId xmlns:a16="http://schemas.microsoft.com/office/drawing/2014/main" id="{1D082C63-9A94-48B5-B3C3-2462EC5676B8}"/>
              </a:ext>
            </a:extLst>
          </p:cNvPr>
          <p:cNvSpPr/>
          <p:nvPr/>
        </p:nvSpPr>
        <p:spPr>
          <a:xfrm>
            <a:off x="7177983" y="3876273"/>
            <a:ext cx="274434" cy="477054"/>
          </a:xfrm>
          <a:prstGeom prst="rect">
            <a:avLst/>
          </a:prstGeom>
        </p:spPr>
        <p:txBody>
          <a:bodyPr wrap="none">
            <a:spAutoFit/>
          </a:bodyPr>
          <a:lstStyle/>
          <a:p>
            <a:r>
              <a:rPr lang="zh-CN" altLang="en-US" dirty="0"/>
              <a:t> </a:t>
            </a:r>
          </a:p>
        </p:txBody>
      </p:sp>
      <p:pic>
        <p:nvPicPr>
          <p:cNvPr id="9" name="Picture 8">
            <a:extLst>
              <a:ext uri="{FF2B5EF4-FFF2-40B4-BE49-F238E27FC236}">
                <a16:creationId xmlns:a16="http://schemas.microsoft.com/office/drawing/2014/main" id="{A76A8DB2-04DE-4EC6-A251-488B1B55A014}"/>
              </a:ext>
            </a:extLst>
          </p:cNvPr>
          <p:cNvPicPr>
            <a:picLocks noChangeAspect="1"/>
          </p:cNvPicPr>
          <p:nvPr/>
        </p:nvPicPr>
        <p:blipFill>
          <a:blip r:embed="rId2"/>
          <a:stretch>
            <a:fillRect/>
          </a:stretch>
        </p:blipFill>
        <p:spPr>
          <a:xfrm>
            <a:off x="3515627" y="1645564"/>
            <a:ext cx="7093002" cy="4938472"/>
          </a:xfrm>
          <a:prstGeom prst="rect">
            <a:avLst/>
          </a:prstGeom>
        </p:spPr>
      </p:pic>
    </p:spTree>
    <p:extLst>
      <p:ext uri="{BB962C8B-B14F-4D97-AF65-F5344CB8AC3E}">
        <p14:creationId xmlns:p14="http://schemas.microsoft.com/office/powerpoint/2010/main" val="36049231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315B7-12F3-4114-A502-CD4CCDDD52AC}"/>
              </a:ext>
            </a:extLst>
          </p:cNvPr>
          <p:cNvSpPr>
            <a:spLocks noGrp="1"/>
          </p:cNvSpPr>
          <p:nvPr>
            <p:ph type="title"/>
          </p:nvPr>
        </p:nvSpPr>
        <p:spPr/>
        <p:txBody>
          <a:bodyPr/>
          <a:lstStyle/>
          <a:p>
            <a:r>
              <a:rPr lang="en-US" altLang="zh-CN" dirty="0"/>
              <a:t>Encoder-Decoder Attention</a:t>
            </a:r>
            <a:endParaRPr lang="zh-CN" altLang="en-US" dirty="0"/>
          </a:p>
        </p:txBody>
      </p:sp>
      <p:pic>
        <p:nvPicPr>
          <p:cNvPr id="4" name="Picture 3">
            <a:extLst>
              <a:ext uri="{FF2B5EF4-FFF2-40B4-BE49-F238E27FC236}">
                <a16:creationId xmlns:a16="http://schemas.microsoft.com/office/drawing/2014/main" id="{73F19A7C-0CEF-4EA1-8216-C9600324B151}"/>
              </a:ext>
            </a:extLst>
          </p:cNvPr>
          <p:cNvPicPr>
            <a:picLocks noChangeAspect="1"/>
          </p:cNvPicPr>
          <p:nvPr/>
        </p:nvPicPr>
        <p:blipFill>
          <a:blip r:embed="rId3"/>
          <a:stretch>
            <a:fillRect/>
          </a:stretch>
        </p:blipFill>
        <p:spPr>
          <a:xfrm>
            <a:off x="649416" y="2284438"/>
            <a:ext cx="6171107" cy="4483498"/>
          </a:xfrm>
          <a:prstGeom prst="rect">
            <a:avLst/>
          </a:prstGeom>
        </p:spPr>
      </p:pic>
      <p:pic>
        <p:nvPicPr>
          <p:cNvPr id="5" name="Picture 4">
            <a:extLst>
              <a:ext uri="{FF2B5EF4-FFF2-40B4-BE49-F238E27FC236}">
                <a16:creationId xmlns:a16="http://schemas.microsoft.com/office/drawing/2014/main" id="{B41BCA6D-DA40-40A2-9493-295BEA6FCE25}"/>
              </a:ext>
            </a:extLst>
          </p:cNvPr>
          <p:cNvPicPr>
            <a:picLocks noChangeAspect="1"/>
          </p:cNvPicPr>
          <p:nvPr/>
        </p:nvPicPr>
        <p:blipFill>
          <a:blip r:embed="rId4"/>
          <a:stretch>
            <a:fillRect/>
          </a:stretch>
        </p:blipFill>
        <p:spPr>
          <a:xfrm>
            <a:off x="8769350" y="1701800"/>
            <a:ext cx="3238500" cy="4648200"/>
          </a:xfrm>
          <a:prstGeom prst="rect">
            <a:avLst/>
          </a:prstGeom>
        </p:spPr>
      </p:pic>
    </p:spTree>
    <p:extLst>
      <p:ext uri="{BB962C8B-B14F-4D97-AF65-F5344CB8AC3E}">
        <p14:creationId xmlns:p14="http://schemas.microsoft.com/office/powerpoint/2010/main" val="39218628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FB3AC-6908-40A0-9315-2C41ED41FAA0}"/>
              </a:ext>
            </a:extLst>
          </p:cNvPr>
          <p:cNvSpPr>
            <a:spLocks noGrp="1"/>
          </p:cNvSpPr>
          <p:nvPr>
            <p:ph type="title"/>
          </p:nvPr>
        </p:nvSpPr>
        <p:spPr/>
        <p:txBody>
          <a:bodyPr/>
          <a:lstStyle/>
          <a:p>
            <a:r>
              <a:rPr lang="en-US" altLang="zh-CN" dirty="0"/>
              <a:t>Performance</a:t>
            </a:r>
            <a:endParaRPr lang="zh-CN" altLang="en-US" dirty="0"/>
          </a:p>
        </p:txBody>
      </p:sp>
      <p:pic>
        <p:nvPicPr>
          <p:cNvPr id="4" name="Picture 3">
            <a:extLst>
              <a:ext uri="{FF2B5EF4-FFF2-40B4-BE49-F238E27FC236}">
                <a16:creationId xmlns:a16="http://schemas.microsoft.com/office/drawing/2014/main" id="{E3922858-C6AD-4745-8B90-124D7A5A7AA9}"/>
              </a:ext>
            </a:extLst>
          </p:cNvPr>
          <p:cNvPicPr>
            <a:picLocks noChangeAspect="1"/>
          </p:cNvPicPr>
          <p:nvPr/>
        </p:nvPicPr>
        <p:blipFill>
          <a:blip r:embed="rId2"/>
          <a:stretch>
            <a:fillRect/>
          </a:stretch>
        </p:blipFill>
        <p:spPr>
          <a:xfrm>
            <a:off x="2790825" y="2909887"/>
            <a:ext cx="9048750" cy="2409825"/>
          </a:xfrm>
          <a:prstGeom prst="rect">
            <a:avLst/>
          </a:prstGeom>
        </p:spPr>
      </p:pic>
    </p:spTree>
    <p:extLst>
      <p:ext uri="{BB962C8B-B14F-4D97-AF65-F5344CB8AC3E}">
        <p14:creationId xmlns:p14="http://schemas.microsoft.com/office/powerpoint/2010/main" val="33179134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54B13-F051-4D60-84A1-3CE46469D221}"/>
              </a:ext>
            </a:extLst>
          </p:cNvPr>
          <p:cNvSpPr>
            <a:spLocks noGrp="1"/>
          </p:cNvSpPr>
          <p:nvPr>
            <p:ph type="title"/>
          </p:nvPr>
        </p:nvSpPr>
        <p:spPr/>
        <p:txBody>
          <a:bodyPr/>
          <a:lstStyle/>
          <a:p>
            <a:r>
              <a:rPr lang="en-US" altLang="zh-CN" dirty="0" err="1"/>
              <a:t>REFRENCE</a:t>
            </a:r>
            <a:endParaRPr lang="zh-CN" altLang="en-US" dirty="0"/>
          </a:p>
        </p:txBody>
      </p:sp>
      <p:sp>
        <p:nvSpPr>
          <p:cNvPr id="3" name="Content Placeholder 2">
            <a:extLst>
              <a:ext uri="{FF2B5EF4-FFF2-40B4-BE49-F238E27FC236}">
                <a16:creationId xmlns:a16="http://schemas.microsoft.com/office/drawing/2014/main" id="{83FECC43-6CB4-4D8D-BB7B-EE5CE29C90D9}"/>
              </a:ext>
            </a:extLst>
          </p:cNvPr>
          <p:cNvSpPr>
            <a:spLocks noGrp="1"/>
          </p:cNvSpPr>
          <p:nvPr>
            <p:ph idx="1"/>
          </p:nvPr>
        </p:nvSpPr>
        <p:spPr>
          <a:xfrm>
            <a:off x="388698" y="1479600"/>
            <a:ext cx="13850633" cy="6140400"/>
          </a:xfrm>
        </p:spPr>
        <p:txBody>
          <a:bodyPr/>
          <a:lstStyle/>
          <a:p>
            <a:pPr marL="457200" indent="-457200">
              <a:buAutoNum type="arabicPeriod"/>
            </a:pPr>
            <a:r>
              <a:rPr lang="en-US" altLang="zh-CN" dirty="0">
                <a:hlinkClick r:id="rId3"/>
              </a:rPr>
              <a:t>https://jalammar.github.io/illustrated-transformer/</a:t>
            </a:r>
            <a:r>
              <a:rPr lang="en-US" altLang="zh-CN" dirty="0"/>
              <a:t> </a:t>
            </a:r>
            <a:r>
              <a:rPr lang="zh-CN" altLang="en-US" dirty="0"/>
              <a:t>（</a:t>
            </a:r>
            <a:r>
              <a:rPr lang="en-US" altLang="zh-CN" dirty="0"/>
              <a:t>Detail of Transformer</a:t>
            </a:r>
            <a:r>
              <a:rPr lang="zh-CN" altLang="en-US" dirty="0"/>
              <a:t>）</a:t>
            </a:r>
            <a:endParaRPr lang="en-US" altLang="zh-CN" dirty="0"/>
          </a:p>
          <a:p>
            <a:pPr marL="457200" indent="-457200">
              <a:buAutoNum type="arabicPeriod"/>
            </a:pPr>
            <a:r>
              <a:rPr lang="en-US" altLang="zh-CN" dirty="0">
                <a:hlinkClick r:id="rId4"/>
              </a:rPr>
              <a:t>https://zhuanlan.zhihu.com/p/47282410</a:t>
            </a:r>
            <a:r>
              <a:rPr lang="en-US" altLang="zh-CN" dirty="0"/>
              <a:t> (Base-attention)</a:t>
            </a:r>
          </a:p>
          <a:p>
            <a:pPr marL="457200" indent="-457200">
              <a:buAutoNum type="arabicPeriod"/>
            </a:pPr>
            <a:r>
              <a:rPr lang="en-US" altLang="zh-CN" dirty="0">
                <a:hlinkClick r:id="rId5"/>
              </a:rPr>
              <a:t>https://zhuanlan.zhihu.com/p/47063917</a:t>
            </a:r>
            <a:r>
              <a:rPr lang="en-US" altLang="zh-CN" dirty="0"/>
              <a:t> (Self-attention)</a:t>
            </a:r>
          </a:p>
          <a:p>
            <a:pPr marL="457200" indent="-457200">
              <a:buAutoNum type="arabicPeriod"/>
            </a:pPr>
            <a:r>
              <a:rPr lang="en-US" altLang="zh-CN" dirty="0">
                <a:hlinkClick r:id="rId6"/>
              </a:rPr>
              <a:t>https://zhuanlan.zhihu.com/p/33173246</a:t>
            </a:r>
            <a:r>
              <a:rPr lang="en-US" altLang="zh-CN" dirty="0"/>
              <a:t> (History of NLP transfer learning)</a:t>
            </a:r>
          </a:p>
          <a:p>
            <a:pPr marL="457200" indent="-457200">
              <a:buAutoNum type="arabicPeriod"/>
            </a:pPr>
            <a:r>
              <a:rPr lang="en-US" altLang="zh-CN" dirty="0">
                <a:hlinkClick r:id="rId7"/>
              </a:rPr>
              <a:t>https://arxiv.org/pdf/1810.04805.pdf</a:t>
            </a:r>
            <a:r>
              <a:rPr lang="en-US" altLang="zh-CN" dirty="0"/>
              <a:t> </a:t>
            </a:r>
            <a:r>
              <a:rPr lang="zh-CN" altLang="en-US" dirty="0"/>
              <a:t>（</a:t>
            </a:r>
            <a:r>
              <a:rPr lang="en-US" altLang="zh-CN" dirty="0"/>
              <a:t>Attention</a:t>
            </a:r>
            <a:r>
              <a:rPr lang="zh-CN" altLang="en-US" dirty="0"/>
              <a:t>）</a:t>
            </a:r>
            <a:endParaRPr lang="en-US" altLang="zh-CN" dirty="0"/>
          </a:p>
          <a:p>
            <a:pPr marL="457200" indent="-457200">
              <a:buAutoNum type="arabicPeriod"/>
            </a:pPr>
            <a:r>
              <a:rPr lang="en-US" altLang="zh-CN" dirty="0">
                <a:hlinkClick r:id="rId8"/>
              </a:rPr>
              <a:t>https://arxiv.org/abs/1706.03762</a:t>
            </a:r>
            <a:r>
              <a:rPr lang="en-US" altLang="zh-CN" dirty="0"/>
              <a:t> </a:t>
            </a:r>
            <a:r>
              <a:rPr lang="zh-CN" altLang="en-US" dirty="0"/>
              <a:t>（</a:t>
            </a:r>
            <a:r>
              <a:rPr lang="en-US" altLang="zh-CN" dirty="0"/>
              <a:t>Transformer</a:t>
            </a:r>
            <a:r>
              <a:rPr lang="zh-CN" altLang="en-US" dirty="0"/>
              <a:t>）</a:t>
            </a:r>
            <a:endParaRPr lang="en-US" altLang="zh-CN" dirty="0"/>
          </a:p>
          <a:p>
            <a:pPr marL="457200" indent="-457200">
              <a:buAutoNum type="arabicPeriod"/>
            </a:pPr>
            <a:r>
              <a:rPr lang="en-US" altLang="zh-CN" dirty="0">
                <a:hlinkClick r:id="rId9"/>
              </a:rPr>
              <a:t>https://arxiv.org/abs/1802.05365</a:t>
            </a:r>
            <a:r>
              <a:rPr lang="en-US" altLang="zh-CN" dirty="0"/>
              <a:t> </a:t>
            </a:r>
            <a:r>
              <a:rPr lang="zh-CN" altLang="en-US" dirty="0"/>
              <a:t>（</a:t>
            </a:r>
            <a:r>
              <a:rPr lang="en-US" altLang="zh-CN" dirty="0" err="1"/>
              <a:t>ELMo</a:t>
            </a:r>
            <a:r>
              <a:rPr lang="zh-CN" altLang="en-US" dirty="0"/>
              <a:t>）</a:t>
            </a:r>
            <a:endParaRPr lang="en-US" altLang="zh-CN" dirty="0"/>
          </a:p>
          <a:p>
            <a:pPr marL="457200" indent="-457200">
              <a:buAutoNum type="arabicPeriod"/>
            </a:pPr>
            <a:r>
              <a:rPr lang="en-US" altLang="zh-CN" dirty="0">
                <a:hlinkClick r:id="rId10"/>
              </a:rPr>
              <a:t>https://s3-us-west-2.amazonaws.com/openai-assets/research-covers/language-unsupervised/language_understanding_paper.pdf</a:t>
            </a:r>
            <a:r>
              <a:rPr lang="en-US" altLang="zh-CN" dirty="0"/>
              <a:t> </a:t>
            </a:r>
            <a:r>
              <a:rPr lang="zh-CN" altLang="en-US" dirty="0"/>
              <a:t>（</a:t>
            </a:r>
            <a:r>
              <a:rPr lang="en-US" altLang="zh-CN" dirty="0" err="1"/>
              <a:t>GPT</a:t>
            </a:r>
            <a:r>
              <a:rPr lang="zh-CN" altLang="en-US" dirty="0"/>
              <a:t>）</a:t>
            </a:r>
            <a:endParaRPr lang="en-US" altLang="zh-CN" dirty="0"/>
          </a:p>
          <a:p>
            <a:pPr marL="457200" indent="-457200">
              <a:buAutoNum type="arabicPeriod"/>
            </a:pPr>
            <a:endParaRPr lang="en-US" altLang="zh-CN" dirty="0"/>
          </a:p>
          <a:p>
            <a:pPr marL="457200" indent="-457200">
              <a:buAutoNum type="arabicPeriod"/>
            </a:pPr>
            <a:endParaRPr lang="en-US" altLang="zh-CN" dirty="0"/>
          </a:p>
          <a:p>
            <a:pPr marL="457200" indent="-457200">
              <a:buAutoNum type="arabicPeriod"/>
            </a:pPr>
            <a:endParaRPr lang="en-US" altLang="zh-CN" dirty="0"/>
          </a:p>
          <a:p>
            <a:pPr marL="457200" indent="-457200">
              <a:buAutoNum type="arabicPeriod"/>
            </a:pPr>
            <a:endParaRPr lang="zh-CN" altLang="en-US" dirty="0"/>
          </a:p>
        </p:txBody>
      </p:sp>
    </p:spTree>
    <p:extLst>
      <p:ext uri="{BB962C8B-B14F-4D97-AF65-F5344CB8AC3E}">
        <p14:creationId xmlns:p14="http://schemas.microsoft.com/office/powerpoint/2010/main" val="23183657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ABC60-0052-4B22-899B-20D84182BCEB}"/>
              </a:ext>
            </a:extLst>
          </p:cNvPr>
          <p:cNvSpPr>
            <a:spLocks noGrp="1"/>
          </p:cNvSpPr>
          <p:nvPr>
            <p:ph type="title"/>
          </p:nvPr>
        </p:nvSpPr>
        <p:spPr/>
        <p:txBody>
          <a:bodyPr/>
          <a:lstStyle/>
          <a:p>
            <a:r>
              <a:rPr lang="en-US" altLang="zh-CN" dirty="0"/>
              <a:t>Q&amp;A</a:t>
            </a:r>
            <a:endParaRPr lang="zh-CN" altLang="en-US" dirty="0"/>
          </a:p>
        </p:txBody>
      </p:sp>
    </p:spTree>
    <p:extLst>
      <p:ext uri="{BB962C8B-B14F-4D97-AF65-F5344CB8AC3E}">
        <p14:creationId xmlns:p14="http://schemas.microsoft.com/office/powerpoint/2010/main" val="3398340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BA3DA-97DC-47A2-B47B-7651312D0344}"/>
              </a:ext>
            </a:extLst>
          </p:cNvPr>
          <p:cNvSpPr>
            <a:spLocks noGrp="1"/>
          </p:cNvSpPr>
          <p:nvPr>
            <p:ph type="title"/>
          </p:nvPr>
        </p:nvSpPr>
        <p:spPr/>
        <p:txBody>
          <a:bodyPr/>
          <a:lstStyle/>
          <a:p>
            <a:r>
              <a:rPr lang="en-US" altLang="zh-CN" dirty="0"/>
              <a:t>Visualization</a:t>
            </a:r>
            <a:endParaRPr lang="zh-CN" altLang="en-US" dirty="0"/>
          </a:p>
        </p:txBody>
      </p:sp>
      <p:pic>
        <p:nvPicPr>
          <p:cNvPr id="4" name="Content Placeholder 3">
            <a:extLst>
              <a:ext uri="{FF2B5EF4-FFF2-40B4-BE49-F238E27FC236}">
                <a16:creationId xmlns:a16="http://schemas.microsoft.com/office/drawing/2014/main" id="{0832B1F9-73FB-4518-BD99-818A92CD1FFD}"/>
              </a:ext>
            </a:extLst>
          </p:cNvPr>
          <p:cNvPicPr>
            <a:picLocks noGrp="1" noChangeAspect="1"/>
          </p:cNvPicPr>
          <p:nvPr>
            <p:ph idx="1"/>
          </p:nvPr>
        </p:nvPicPr>
        <p:blipFill>
          <a:blip r:embed="rId2"/>
          <a:stretch>
            <a:fillRect/>
          </a:stretch>
        </p:blipFill>
        <p:spPr>
          <a:xfrm>
            <a:off x="4746727" y="2030413"/>
            <a:ext cx="5135358" cy="5270500"/>
          </a:xfrm>
          <a:prstGeom prst="rect">
            <a:avLst/>
          </a:prstGeom>
        </p:spPr>
      </p:pic>
    </p:spTree>
    <p:extLst>
      <p:ext uri="{BB962C8B-B14F-4D97-AF65-F5344CB8AC3E}">
        <p14:creationId xmlns:p14="http://schemas.microsoft.com/office/powerpoint/2010/main" val="22751072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2431967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23160-017B-4A8B-B7F4-FB1D774CD983}"/>
              </a:ext>
            </a:extLst>
          </p:cNvPr>
          <p:cNvSpPr>
            <a:spLocks noGrp="1"/>
          </p:cNvSpPr>
          <p:nvPr>
            <p:ph type="title"/>
          </p:nvPr>
        </p:nvSpPr>
        <p:spPr/>
        <p:txBody>
          <a:bodyPr/>
          <a:lstStyle/>
          <a:p>
            <a:endParaRPr lang="zh-CN" altLang="en-US"/>
          </a:p>
        </p:txBody>
      </p:sp>
      <p:sp>
        <p:nvSpPr>
          <p:cNvPr id="4" name="TextBox 3">
            <a:extLst>
              <a:ext uri="{FF2B5EF4-FFF2-40B4-BE49-F238E27FC236}">
                <a16:creationId xmlns:a16="http://schemas.microsoft.com/office/drawing/2014/main" id="{B38FB12E-4DDA-4E05-ACB4-830709B86AFE}"/>
              </a:ext>
            </a:extLst>
          </p:cNvPr>
          <p:cNvSpPr txBox="1"/>
          <p:nvPr/>
        </p:nvSpPr>
        <p:spPr>
          <a:xfrm>
            <a:off x="3312694" y="3056021"/>
            <a:ext cx="3039979" cy="553998"/>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3600" kern="0" dirty="0">
                <a:ea typeface="Arial Unicode MS" pitchFamily="34" charset="-128"/>
                <a:cs typeface="Arial Unicode MS" pitchFamily="34" charset="-128"/>
              </a:rPr>
              <a:t>Smart dataset</a:t>
            </a:r>
            <a:endParaRPr lang="zh-CN" altLang="en-US" sz="3600" kern="0" dirty="0" err="1">
              <a:ea typeface="Arial Unicode MS" pitchFamily="34" charset="-128"/>
              <a:cs typeface="Arial Unicode MS" pitchFamily="34" charset="-128"/>
            </a:endParaRPr>
          </a:p>
        </p:txBody>
      </p:sp>
      <p:sp>
        <p:nvSpPr>
          <p:cNvPr id="5" name="TextBox 4">
            <a:extLst>
              <a:ext uri="{FF2B5EF4-FFF2-40B4-BE49-F238E27FC236}">
                <a16:creationId xmlns:a16="http://schemas.microsoft.com/office/drawing/2014/main" id="{AC19C565-5B5E-440A-966E-84488320E7E5}"/>
              </a:ext>
            </a:extLst>
          </p:cNvPr>
          <p:cNvSpPr txBox="1"/>
          <p:nvPr/>
        </p:nvSpPr>
        <p:spPr>
          <a:xfrm>
            <a:off x="7852610" y="3144252"/>
            <a:ext cx="3039979" cy="553998"/>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3600" kern="0" dirty="0">
                <a:ea typeface="Arial Unicode MS" pitchFamily="34" charset="-128"/>
                <a:cs typeface="Arial Unicode MS" pitchFamily="34" charset="-128"/>
              </a:rPr>
              <a:t>less time</a:t>
            </a:r>
            <a:endParaRPr lang="zh-CN" altLang="en-US" sz="36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2259936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3DEBA-D795-4701-91A8-728844AECF29}"/>
              </a:ext>
            </a:extLst>
          </p:cNvPr>
          <p:cNvSpPr>
            <a:spLocks noGrp="1"/>
          </p:cNvSpPr>
          <p:nvPr>
            <p:ph type="title"/>
          </p:nvPr>
        </p:nvSpPr>
        <p:spPr/>
        <p:txBody>
          <a:bodyPr/>
          <a:lstStyle/>
          <a:p>
            <a:endParaRPr lang="zh-CN" altLang="en-US" dirty="0"/>
          </a:p>
        </p:txBody>
      </p:sp>
      <p:sp>
        <p:nvSpPr>
          <p:cNvPr id="4" name="Rectangle 3">
            <a:extLst>
              <a:ext uri="{FF2B5EF4-FFF2-40B4-BE49-F238E27FC236}">
                <a16:creationId xmlns:a16="http://schemas.microsoft.com/office/drawing/2014/main" id="{75263050-36B1-40DA-9207-C9A07FF61164}"/>
              </a:ext>
            </a:extLst>
          </p:cNvPr>
          <p:cNvSpPr/>
          <p:nvPr/>
        </p:nvSpPr>
        <p:spPr>
          <a:xfrm>
            <a:off x="2588641" y="2801451"/>
            <a:ext cx="4062972" cy="477054"/>
          </a:xfrm>
          <a:prstGeom prst="rect">
            <a:avLst/>
          </a:prstGeom>
        </p:spPr>
        <p:txBody>
          <a:bodyPr wrap="none">
            <a:spAutoFit/>
          </a:bodyPr>
          <a:lstStyle/>
          <a:p>
            <a:r>
              <a:rPr lang="zh-CN" altLang="en-US" dirty="0"/>
              <a:t>Why does NLP not do this?</a:t>
            </a:r>
          </a:p>
        </p:txBody>
      </p:sp>
    </p:spTree>
    <p:extLst>
      <p:ext uri="{BB962C8B-B14F-4D97-AF65-F5344CB8AC3E}">
        <p14:creationId xmlns:p14="http://schemas.microsoft.com/office/powerpoint/2010/main" val="1083572881"/>
      </p:ext>
    </p:extLst>
  </p:cSld>
  <p:clrMapOvr>
    <a:masterClrMapping/>
  </p:clrMapOvr>
</p:sld>
</file>

<file path=ppt/theme/theme1.xml><?xml version="1.0" encoding="utf-8"?>
<a:theme xmlns:a="http://schemas.openxmlformats.org/drawingml/2006/main" name="SAP_2016_16x9_white">
  <a:themeElements>
    <a:clrScheme name="SAP_colors_white_template">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20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ts val="6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16x9" id="{71B3E0F2-BEA8-4DF3-842B-F381919893AD}" vid="{EEFEC8A6-0E86-49D1-946D-68005C8EE404}"/>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SAP_16x9</Template>
  <TotalTime>2535</TotalTime>
  <Words>965</Words>
  <Application>Microsoft Office PowerPoint</Application>
  <PresentationFormat>Custom</PresentationFormat>
  <Paragraphs>472</Paragraphs>
  <Slides>70</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70</vt:i4>
      </vt:variant>
    </vt:vector>
  </HeadingPairs>
  <TitlesOfParts>
    <vt:vector size="80" baseType="lpstr">
      <vt:lpstr>-apple-system</vt:lpstr>
      <vt:lpstr>Arial Unicode MS</vt:lpstr>
      <vt:lpstr>Arial</vt:lpstr>
      <vt:lpstr>Cambria Math</vt:lpstr>
      <vt:lpstr>Courier New</vt:lpstr>
      <vt:lpstr>Open Sans</vt:lpstr>
      <vt:lpstr>Symbol</vt:lpstr>
      <vt:lpstr>wingdings</vt:lpstr>
      <vt:lpstr>wingdings</vt:lpstr>
      <vt:lpstr>SAP_2016_16x9_white</vt:lpstr>
      <vt:lpstr>NLP Transfer Learning with BERT</vt:lpstr>
      <vt:lpstr>Content</vt:lpstr>
      <vt:lpstr>Introduction</vt:lpstr>
      <vt:lpstr>PowerPoint Presentation</vt:lpstr>
      <vt:lpstr>PowerPoint Presentation</vt:lpstr>
      <vt:lpstr>PowerPoint Presentation</vt:lpstr>
      <vt:lpstr>Visualization</vt:lpstr>
      <vt:lpstr>PowerPoint Presentation</vt:lpstr>
      <vt:lpstr>PowerPoint Presentation</vt:lpstr>
      <vt:lpstr>Content</vt:lpstr>
      <vt:lpstr>BERT</vt:lpstr>
      <vt:lpstr>PowerPoint Presentation</vt:lpstr>
      <vt:lpstr>PowerPoint Presentation</vt:lpstr>
      <vt:lpstr>Word2Vec</vt:lpstr>
      <vt:lpstr>Word2Vec</vt:lpstr>
      <vt:lpstr>PowerPoint Presentation</vt:lpstr>
      <vt:lpstr>PowerPoint Presentation</vt:lpstr>
      <vt:lpstr>Use it</vt:lpstr>
      <vt:lpstr>Drawback</vt:lpstr>
      <vt:lpstr>ELMo</vt:lpstr>
      <vt:lpstr>PowerPoint Presentation</vt:lpstr>
      <vt:lpstr>GPT</vt:lpstr>
      <vt:lpstr>PowerPoint Presentation</vt:lpstr>
      <vt:lpstr>Use it</vt:lpstr>
      <vt:lpstr>BERT</vt:lpstr>
      <vt:lpstr>PowerPoint Presentation</vt:lpstr>
      <vt:lpstr>BERT-pre training</vt:lpstr>
      <vt:lpstr>Content</vt:lpstr>
      <vt:lpstr>PowerPoint Presentation</vt:lpstr>
      <vt:lpstr>PowerPoint Presentation</vt:lpstr>
      <vt:lpstr>PowerPoint Presentation</vt:lpstr>
      <vt:lpstr>PowerPoint Presentation</vt:lpstr>
      <vt:lpstr>PowerPoint Presentation</vt:lpstr>
      <vt:lpstr>Content</vt:lpstr>
      <vt:lpstr>Use it</vt:lpstr>
      <vt:lpstr>Content</vt:lpstr>
      <vt:lpstr>PowerPoint Presentation</vt:lpstr>
      <vt:lpstr>PowerPoint Presentation</vt:lpstr>
      <vt:lpstr>seq2seq</vt:lpstr>
      <vt:lpstr>PowerPoint Presentation</vt:lpstr>
      <vt:lpstr>PowerPoint Presentation</vt:lpstr>
      <vt:lpstr>Encoder</vt:lpstr>
      <vt:lpstr>Encoder-Positional Encodding</vt:lpstr>
      <vt:lpstr>PowerPoint Presentation</vt:lpstr>
      <vt:lpstr>Base-Attention</vt:lpstr>
      <vt:lpstr>PowerPoint Presentation</vt:lpstr>
      <vt:lpstr>PowerPoint Presentation</vt:lpstr>
      <vt:lpstr>PowerPoint Presentation</vt:lpstr>
      <vt:lpstr>PowerPoint Presentation</vt:lpstr>
      <vt:lpstr>PowerPoint Presentation</vt:lpstr>
      <vt:lpstr>workflow</vt:lpstr>
      <vt:lpstr>Example</vt:lpstr>
      <vt:lpstr>Q,K,V</vt:lpstr>
      <vt:lpstr>Attention Score</vt:lpstr>
      <vt:lpstr>Scale</vt:lpstr>
      <vt:lpstr>Softmax</vt:lpstr>
      <vt:lpstr>Mat</vt:lpstr>
      <vt:lpstr>One-head</vt:lpstr>
      <vt:lpstr>MultHead</vt:lpstr>
      <vt:lpstr>PowerPoint Presentation</vt:lpstr>
      <vt:lpstr>PowerPoint Presentation</vt:lpstr>
      <vt:lpstr>Add &amp; Normalize</vt:lpstr>
      <vt:lpstr>Add</vt:lpstr>
      <vt:lpstr>Normalize</vt:lpstr>
      <vt:lpstr>Dencoder</vt:lpstr>
      <vt:lpstr>Encoder-Decoder Attention</vt:lpstr>
      <vt:lpstr>Performance</vt:lpstr>
      <vt:lpstr>REFRENCE</vt:lpstr>
      <vt:lpstr>Q&amp;A</vt:lpstr>
      <vt:lpstr>Thank you</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Corporate PPT Template</dc:title>
  <dc:creator>SAP</dc:creator>
  <cp:keywords>2016/16:9/white</cp:keywords>
  <cp:lastModifiedBy>Zhang, Yan</cp:lastModifiedBy>
  <cp:revision>139</cp:revision>
  <dcterms:created xsi:type="dcterms:W3CDTF">2015-10-08T14:10:57Z</dcterms:created>
  <dcterms:modified xsi:type="dcterms:W3CDTF">2019-02-27T09:15:26Z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